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37"/>
  </p:notesMasterIdLst>
  <p:sldIdLst>
    <p:sldId id="296" r:id="rId2"/>
    <p:sldId id="295" r:id="rId3"/>
    <p:sldId id="297" r:id="rId4"/>
    <p:sldId id="29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6" r:id="rId30"/>
    <p:sldId id="283" r:id="rId31"/>
    <p:sldId id="287" r:id="rId32"/>
    <p:sldId id="288" r:id="rId33"/>
    <p:sldId id="291" r:id="rId34"/>
    <p:sldId id="300" r:id="rId35"/>
    <p:sldId id="29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LP for Knowledge Acquisition" id="{42B28B86-F7FE-4A4A-841E-B6BB22B9DFE2}">
          <p14:sldIdLst>
            <p14:sldId id="296"/>
            <p14:sldId id="295"/>
            <p14:sldId id="297"/>
            <p14:sldId id="29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6"/>
            <p14:sldId id="283"/>
            <p14:sldId id="287"/>
            <p14:sldId id="288"/>
            <p14:sldId id="291"/>
            <p14:sldId id="300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10"/>
    <p:restoredTop sz="94666"/>
  </p:normalViewPr>
  <p:slideViewPr>
    <p:cSldViewPr snapToGrid="0" snapToObjects="1">
      <p:cViewPr varScale="1">
        <p:scale>
          <a:sx n="88" d="100"/>
          <a:sy n="88" d="100"/>
        </p:scale>
        <p:origin x="184" y="4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CD3EE-C2B5-004B-99D3-B2870BCF9B7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03399CA1-869F-A948-8B0E-55A48A11A17E}">
      <dgm:prSet phldrT="[Text]"/>
      <dgm:spPr/>
      <dgm:t>
        <a:bodyPr/>
        <a:lstStyle/>
        <a:p>
          <a:r>
            <a:rPr lang="en-US" dirty="0"/>
            <a:t>Raw Text</a:t>
          </a:r>
        </a:p>
        <a:p>
          <a:r>
            <a:rPr lang="en-US" dirty="0"/>
            <a:t>(HTML pages, </a:t>
          </a:r>
          <a:r>
            <a:rPr lang="en-US" dirty="0" err="1"/>
            <a:t>etc</a:t>
          </a:r>
          <a:r>
            <a:rPr lang="en-US" dirty="0"/>
            <a:t>)</a:t>
          </a:r>
        </a:p>
      </dgm:t>
    </dgm:pt>
    <dgm:pt modelId="{1DE78C2B-72AE-5B40-9436-224FCD42B354}" type="parTrans" cxnId="{AEC1F0C4-67BF-9544-9D9B-667317000F9E}">
      <dgm:prSet/>
      <dgm:spPr/>
      <dgm:t>
        <a:bodyPr/>
        <a:lstStyle/>
        <a:p>
          <a:endParaRPr lang="en-US"/>
        </a:p>
      </dgm:t>
    </dgm:pt>
    <dgm:pt modelId="{F2DA16D0-BE1C-3246-88CA-5FADD899D4EB}" type="sibTrans" cxnId="{AEC1F0C4-67BF-9544-9D9B-667317000F9E}">
      <dgm:prSet/>
      <dgm:spPr/>
      <dgm:t>
        <a:bodyPr/>
        <a:lstStyle/>
        <a:p>
          <a:endParaRPr lang="en-US"/>
        </a:p>
      </dgm:t>
    </dgm:pt>
    <dgm:pt modelId="{701F9CB1-1D62-FF45-A627-8BC4D7662510}">
      <dgm:prSet phldrT="[Text]"/>
      <dgm:spPr/>
      <dgm:t>
        <a:bodyPr/>
        <a:lstStyle/>
        <a:p>
          <a:r>
            <a:rPr lang="en-US" dirty="0"/>
            <a:t>Refined Text</a:t>
          </a:r>
        </a:p>
      </dgm:t>
    </dgm:pt>
    <dgm:pt modelId="{2F38EC6C-1F1C-4648-BBC1-30E9043C4428}" type="parTrans" cxnId="{872D0E19-6793-6244-9D88-F0FC155CB8CD}">
      <dgm:prSet/>
      <dgm:spPr/>
      <dgm:t>
        <a:bodyPr/>
        <a:lstStyle/>
        <a:p>
          <a:endParaRPr lang="en-US"/>
        </a:p>
      </dgm:t>
    </dgm:pt>
    <dgm:pt modelId="{E8B06E18-D293-034A-8686-EDC8F38F6A47}" type="sibTrans" cxnId="{872D0E19-6793-6244-9D88-F0FC155CB8CD}">
      <dgm:prSet/>
      <dgm:spPr/>
      <dgm:t>
        <a:bodyPr/>
        <a:lstStyle/>
        <a:p>
          <a:endParaRPr lang="en-US"/>
        </a:p>
      </dgm:t>
    </dgm:pt>
    <dgm:pt modelId="{85D1BB7D-5C92-3246-A9DD-D1234DFAAB1A}">
      <dgm:prSet phldrT="[Text]"/>
      <dgm:spPr/>
      <dgm:t>
        <a:bodyPr/>
        <a:lstStyle/>
        <a:p>
          <a:r>
            <a:rPr lang="en-US" dirty="0"/>
            <a:t>Textual Entities and Relations</a:t>
          </a:r>
        </a:p>
      </dgm:t>
    </dgm:pt>
    <dgm:pt modelId="{F4B85F9C-79F6-C04D-A37C-755B3B31BDC4}" type="parTrans" cxnId="{CDA74454-2D56-9449-95E3-3532B66131E8}">
      <dgm:prSet/>
      <dgm:spPr/>
      <dgm:t>
        <a:bodyPr/>
        <a:lstStyle/>
        <a:p>
          <a:endParaRPr lang="en-US"/>
        </a:p>
      </dgm:t>
    </dgm:pt>
    <dgm:pt modelId="{57FCFE8E-6E95-AF41-B28C-CA930F600CAF}" type="sibTrans" cxnId="{CDA74454-2D56-9449-95E3-3532B66131E8}">
      <dgm:prSet/>
      <dgm:spPr/>
      <dgm:t>
        <a:bodyPr/>
        <a:lstStyle/>
        <a:p>
          <a:endParaRPr lang="en-US"/>
        </a:p>
      </dgm:t>
    </dgm:pt>
    <dgm:pt modelId="{461C94DC-DEFC-604F-ACA6-783EA6D14A47}">
      <dgm:prSet/>
      <dgm:spPr/>
      <dgm:t>
        <a:bodyPr/>
        <a:lstStyle/>
        <a:p>
          <a:r>
            <a:rPr lang="en-US" dirty="0"/>
            <a:t>Knowledge Bases</a:t>
          </a:r>
        </a:p>
      </dgm:t>
    </dgm:pt>
    <dgm:pt modelId="{6F644029-7EE9-7446-9EEE-CF9CEF058253}" type="parTrans" cxnId="{8493B45C-7D22-0E40-A127-D269A5863E7A}">
      <dgm:prSet/>
      <dgm:spPr/>
      <dgm:t>
        <a:bodyPr/>
        <a:lstStyle/>
        <a:p>
          <a:endParaRPr lang="en-US"/>
        </a:p>
      </dgm:t>
    </dgm:pt>
    <dgm:pt modelId="{6D8A3A3B-5E0A-A048-AC60-9E5817DABE74}" type="sibTrans" cxnId="{8493B45C-7D22-0E40-A127-D269A5863E7A}">
      <dgm:prSet/>
      <dgm:spPr/>
      <dgm:t>
        <a:bodyPr/>
        <a:lstStyle/>
        <a:p>
          <a:endParaRPr lang="en-US"/>
        </a:p>
      </dgm:t>
    </dgm:pt>
    <dgm:pt modelId="{AF7ACAD2-AD88-C243-829D-8F91DB3129F9}" type="pres">
      <dgm:prSet presAssocID="{84BCD3EE-C2B5-004B-99D3-B2870BCF9B7A}" presName="Name0" presStyleCnt="0">
        <dgm:presLayoutVars>
          <dgm:dir/>
          <dgm:resizeHandles val="exact"/>
        </dgm:presLayoutVars>
      </dgm:prSet>
      <dgm:spPr/>
    </dgm:pt>
    <dgm:pt modelId="{9BE955C1-A772-7842-97D8-598E27D2B322}" type="pres">
      <dgm:prSet presAssocID="{03399CA1-869F-A948-8B0E-55A48A11A17E}" presName="node" presStyleLbl="node1" presStyleIdx="0" presStyleCnt="4">
        <dgm:presLayoutVars>
          <dgm:bulletEnabled val="1"/>
        </dgm:presLayoutVars>
      </dgm:prSet>
      <dgm:spPr/>
    </dgm:pt>
    <dgm:pt modelId="{7B7AAA95-C056-5146-89CA-8A0458E29937}" type="pres">
      <dgm:prSet presAssocID="{F2DA16D0-BE1C-3246-88CA-5FADD899D4EB}" presName="sibTrans" presStyleLbl="sibTrans2D1" presStyleIdx="0" presStyleCnt="3"/>
      <dgm:spPr/>
    </dgm:pt>
    <dgm:pt modelId="{7E84C1CC-FDC0-5348-B445-CAA85F33EC8B}" type="pres">
      <dgm:prSet presAssocID="{F2DA16D0-BE1C-3246-88CA-5FADD899D4EB}" presName="connectorText" presStyleLbl="sibTrans2D1" presStyleIdx="0" presStyleCnt="3"/>
      <dgm:spPr/>
    </dgm:pt>
    <dgm:pt modelId="{51B0C6F9-6897-A14E-B3CD-11ABEA83B973}" type="pres">
      <dgm:prSet presAssocID="{701F9CB1-1D62-FF45-A627-8BC4D7662510}" presName="node" presStyleLbl="node1" presStyleIdx="1" presStyleCnt="4">
        <dgm:presLayoutVars>
          <dgm:bulletEnabled val="1"/>
        </dgm:presLayoutVars>
      </dgm:prSet>
      <dgm:spPr/>
    </dgm:pt>
    <dgm:pt modelId="{2E8745EB-8F8F-234B-AFAE-E9FF459A2A45}" type="pres">
      <dgm:prSet presAssocID="{E8B06E18-D293-034A-8686-EDC8F38F6A47}" presName="sibTrans" presStyleLbl="sibTrans2D1" presStyleIdx="1" presStyleCnt="3"/>
      <dgm:spPr/>
    </dgm:pt>
    <dgm:pt modelId="{EA5941CD-DB2D-8047-AD43-A961250B2BF1}" type="pres">
      <dgm:prSet presAssocID="{E8B06E18-D293-034A-8686-EDC8F38F6A47}" presName="connectorText" presStyleLbl="sibTrans2D1" presStyleIdx="1" presStyleCnt="3"/>
      <dgm:spPr/>
    </dgm:pt>
    <dgm:pt modelId="{2166FCCB-58A2-3147-9B07-5C95F5638B0A}" type="pres">
      <dgm:prSet presAssocID="{85D1BB7D-5C92-3246-A9DD-D1234DFAAB1A}" presName="node" presStyleLbl="node1" presStyleIdx="2" presStyleCnt="4">
        <dgm:presLayoutVars>
          <dgm:bulletEnabled val="1"/>
        </dgm:presLayoutVars>
      </dgm:prSet>
      <dgm:spPr/>
    </dgm:pt>
    <dgm:pt modelId="{97DF9E9B-FFD5-D441-9250-4804F257DB66}" type="pres">
      <dgm:prSet presAssocID="{57FCFE8E-6E95-AF41-B28C-CA930F600CAF}" presName="sibTrans" presStyleLbl="sibTrans2D1" presStyleIdx="2" presStyleCnt="3"/>
      <dgm:spPr/>
    </dgm:pt>
    <dgm:pt modelId="{7A028C23-E0D4-E045-B1EE-ADC162A69294}" type="pres">
      <dgm:prSet presAssocID="{57FCFE8E-6E95-AF41-B28C-CA930F600CAF}" presName="connectorText" presStyleLbl="sibTrans2D1" presStyleIdx="2" presStyleCnt="3"/>
      <dgm:spPr/>
    </dgm:pt>
    <dgm:pt modelId="{3C13C87D-8D57-DC4F-A93C-3D3803003BB5}" type="pres">
      <dgm:prSet presAssocID="{461C94DC-DEFC-604F-ACA6-783EA6D14A47}" presName="node" presStyleLbl="node1" presStyleIdx="3" presStyleCnt="4">
        <dgm:presLayoutVars>
          <dgm:bulletEnabled val="1"/>
        </dgm:presLayoutVars>
      </dgm:prSet>
      <dgm:spPr/>
    </dgm:pt>
  </dgm:ptLst>
  <dgm:cxnLst>
    <dgm:cxn modelId="{75BE0212-D89A-314F-876F-84731FDC0E39}" type="presOf" srcId="{85D1BB7D-5C92-3246-A9DD-D1234DFAAB1A}" destId="{2166FCCB-58A2-3147-9B07-5C95F5638B0A}" srcOrd="0" destOrd="0" presId="urn:microsoft.com/office/officeart/2005/8/layout/process1"/>
    <dgm:cxn modelId="{FAD14E15-8E36-2947-A4DD-17DA3A67D82D}" type="presOf" srcId="{F2DA16D0-BE1C-3246-88CA-5FADD899D4EB}" destId="{7B7AAA95-C056-5146-89CA-8A0458E29937}" srcOrd="0" destOrd="0" presId="urn:microsoft.com/office/officeart/2005/8/layout/process1"/>
    <dgm:cxn modelId="{872D0E19-6793-6244-9D88-F0FC155CB8CD}" srcId="{84BCD3EE-C2B5-004B-99D3-B2870BCF9B7A}" destId="{701F9CB1-1D62-FF45-A627-8BC4D7662510}" srcOrd="1" destOrd="0" parTransId="{2F38EC6C-1F1C-4648-BBC1-30E9043C4428}" sibTransId="{E8B06E18-D293-034A-8686-EDC8F38F6A47}"/>
    <dgm:cxn modelId="{76B7372B-0EC8-B449-B7FB-2C94405ACD38}" type="presOf" srcId="{57FCFE8E-6E95-AF41-B28C-CA930F600CAF}" destId="{97DF9E9B-FFD5-D441-9250-4804F257DB66}" srcOrd="0" destOrd="0" presId="urn:microsoft.com/office/officeart/2005/8/layout/process1"/>
    <dgm:cxn modelId="{CDA74454-2D56-9449-95E3-3532B66131E8}" srcId="{84BCD3EE-C2B5-004B-99D3-B2870BCF9B7A}" destId="{85D1BB7D-5C92-3246-A9DD-D1234DFAAB1A}" srcOrd="2" destOrd="0" parTransId="{F4B85F9C-79F6-C04D-A37C-755B3B31BDC4}" sibTransId="{57FCFE8E-6E95-AF41-B28C-CA930F600CAF}"/>
    <dgm:cxn modelId="{58624355-3718-E54C-8B7A-1AC1FCAC331D}" type="presOf" srcId="{57FCFE8E-6E95-AF41-B28C-CA930F600CAF}" destId="{7A028C23-E0D4-E045-B1EE-ADC162A69294}" srcOrd="1" destOrd="0" presId="urn:microsoft.com/office/officeart/2005/8/layout/process1"/>
    <dgm:cxn modelId="{8493B45C-7D22-0E40-A127-D269A5863E7A}" srcId="{84BCD3EE-C2B5-004B-99D3-B2870BCF9B7A}" destId="{461C94DC-DEFC-604F-ACA6-783EA6D14A47}" srcOrd="3" destOrd="0" parTransId="{6F644029-7EE9-7446-9EEE-CF9CEF058253}" sibTransId="{6D8A3A3B-5E0A-A048-AC60-9E5817DABE74}"/>
    <dgm:cxn modelId="{A5CDA163-4B7B-A24C-B1FA-C4EA96DA77E2}" type="presOf" srcId="{84BCD3EE-C2B5-004B-99D3-B2870BCF9B7A}" destId="{AF7ACAD2-AD88-C243-829D-8F91DB3129F9}" srcOrd="0" destOrd="0" presId="urn:microsoft.com/office/officeart/2005/8/layout/process1"/>
    <dgm:cxn modelId="{82072167-8258-034F-868F-1CF902BB0394}" type="presOf" srcId="{E8B06E18-D293-034A-8686-EDC8F38F6A47}" destId="{2E8745EB-8F8F-234B-AFAE-E9FF459A2A45}" srcOrd="0" destOrd="0" presId="urn:microsoft.com/office/officeart/2005/8/layout/process1"/>
    <dgm:cxn modelId="{F0085167-046E-3948-8028-705017A6A8BE}" type="presOf" srcId="{701F9CB1-1D62-FF45-A627-8BC4D7662510}" destId="{51B0C6F9-6897-A14E-B3CD-11ABEA83B973}" srcOrd="0" destOrd="0" presId="urn:microsoft.com/office/officeart/2005/8/layout/process1"/>
    <dgm:cxn modelId="{0257F16A-6027-B046-BCC5-DF4093AE71F8}" type="presOf" srcId="{F2DA16D0-BE1C-3246-88CA-5FADD899D4EB}" destId="{7E84C1CC-FDC0-5348-B445-CAA85F33EC8B}" srcOrd="1" destOrd="0" presId="urn:microsoft.com/office/officeart/2005/8/layout/process1"/>
    <dgm:cxn modelId="{9E788DB0-7B3B-BB4C-8712-46EA1A5558B8}" type="presOf" srcId="{461C94DC-DEFC-604F-ACA6-783EA6D14A47}" destId="{3C13C87D-8D57-DC4F-A93C-3D3803003BB5}" srcOrd="0" destOrd="0" presId="urn:microsoft.com/office/officeart/2005/8/layout/process1"/>
    <dgm:cxn modelId="{AEC1F0C4-67BF-9544-9D9B-667317000F9E}" srcId="{84BCD3EE-C2B5-004B-99D3-B2870BCF9B7A}" destId="{03399CA1-869F-A948-8B0E-55A48A11A17E}" srcOrd="0" destOrd="0" parTransId="{1DE78C2B-72AE-5B40-9436-224FCD42B354}" sibTransId="{F2DA16D0-BE1C-3246-88CA-5FADD899D4EB}"/>
    <dgm:cxn modelId="{68E266D9-8DA0-104D-9F4A-A5946CA1E9C9}" type="presOf" srcId="{E8B06E18-D293-034A-8686-EDC8F38F6A47}" destId="{EA5941CD-DB2D-8047-AD43-A961250B2BF1}" srcOrd="1" destOrd="0" presId="urn:microsoft.com/office/officeart/2005/8/layout/process1"/>
    <dgm:cxn modelId="{C864D3FB-13F5-4340-99DF-08193FACB2AB}" type="presOf" srcId="{03399CA1-869F-A948-8B0E-55A48A11A17E}" destId="{9BE955C1-A772-7842-97D8-598E27D2B322}" srcOrd="0" destOrd="0" presId="urn:microsoft.com/office/officeart/2005/8/layout/process1"/>
    <dgm:cxn modelId="{7A4B27F3-C498-F048-8D62-AF3389225FF2}" type="presParOf" srcId="{AF7ACAD2-AD88-C243-829D-8F91DB3129F9}" destId="{9BE955C1-A772-7842-97D8-598E27D2B322}" srcOrd="0" destOrd="0" presId="urn:microsoft.com/office/officeart/2005/8/layout/process1"/>
    <dgm:cxn modelId="{C7041C2E-21DA-394D-BDB0-EE6C9A1A8663}" type="presParOf" srcId="{AF7ACAD2-AD88-C243-829D-8F91DB3129F9}" destId="{7B7AAA95-C056-5146-89CA-8A0458E29937}" srcOrd="1" destOrd="0" presId="urn:microsoft.com/office/officeart/2005/8/layout/process1"/>
    <dgm:cxn modelId="{39A6EF03-618C-1B4F-B8AA-7029DC1591F4}" type="presParOf" srcId="{7B7AAA95-C056-5146-89CA-8A0458E29937}" destId="{7E84C1CC-FDC0-5348-B445-CAA85F33EC8B}" srcOrd="0" destOrd="0" presId="urn:microsoft.com/office/officeart/2005/8/layout/process1"/>
    <dgm:cxn modelId="{9B8E1559-BC7B-FE4F-B5AA-81D5DF35B4C8}" type="presParOf" srcId="{AF7ACAD2-AD88-C243-829D-8F91DB3129F9}" destId="{51B0C6F9-6897-A14E-B3CD-11ABEA83B973}" srcOrd="2" destOrd="0" presId="urn:microsoft.com/office/officeart/2005/8/layout/process1"/>
    <dgm:cxn modelId="{C3BE4930-BEB5-AF47-AB21-C6FB78D79D3F}" type="presParOf" srcId="{AF7ACAD2-AD88-C243-829D-8F91DB3129F9}" destId="{2E8745EB-8F8F-234B-AFAE-E9FF459A2A45}" srcOrd="3" destOrd="0" presId="urn:microsoft.com/office/officeart/2005/8/layout/process1"/>
    <dgm:cxn modelId="{5B043FC9-E472-B942-8D0B-024DDABF8209}" type="presParOf" srcId="{2E8745EB-8F8F-234B-AFAE-E9FF459A2A45}" destId="{EA5941CD-DB2D-8047-AD43-A961250B2BF1}" srcOrd="0" destOrd="0" presId="urn:microsoft.com/office/officeart/2005/8/layout/process1"/>
    <dgm:cxn modelId="{21C38FAE-31DD-094F-A7B2-8A4FABEBA745}" type="presParOf" srcId="{AF7ACAD2-AD88-C243-829D-8F91DB3129F9}" destId="{2166FCCB-58A2-3147-9B07-5C95F5638B0A}" srcOrd="4" destOrd="0" presId="urn:microsoft.com/office/officeart/2005/8/layout/process1"/>
    <dgm:cxn modelId="{C7C597B9-C24A-9C4E-82DF-631A0E397B5F}" type="presParOf" srcId="{AF7ACAD2-AD88-C243-829D-8F91DB3129F9}" destId="{97DF9E9B-FFD5-D441-9250-4804F257DB66}" srcOrd="5" destOrd="0" presId="urn:microsoft.com/office/officeart/2005/8/layout/process1"/>
    <dgm:cxn modelId="{9758127C-253E-DA43-A9DC-333C46454552}" type="presParOf" srcId="{97DF9E9B-FFD5-D441-9250-4804F257DB66}" destId="{7A028C23-E0D4-E045-B1EE-ADC162A69294}" srcOrd="0" destOrd="0" presId="urn:microsoft.com/office/officeart/2005/8/layout/process1"/>
    <dgm:cxn modelId="{09DB74A5-0B44-0A48-95DE-D28B811849BC}" type="presParOf" srcId="{AF7ACAD2-AD88-C243-829D-8F91DB3129F9}" destId="{3C13C87D-8D57-DC4F-A93C-3D3803003BB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BCD3EE-C2B5-004B-99D3-B2870BCF9B7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03399CA1-869F-A948-8B0E-55A48A11A17E}">
      <dgm:prSet phldrT="[Text]"/>
      <dgm:spPr/>
      <dgm:t>
        <a:bodyPr/>
        <a:lstStyle/>
        <a:p>
          <a:r>
            <a:rPr lang="en-US" dirty="0"/>
            <a:t>Raw Text</a:t>
          </a:r>
        </a:p>
        <a:p>
          <a:r>
            <a:rPr lang="en-US" dirty="0"/>
            <a:t>(HTML pages, </a:t>
          </a:r>
          <a:r>
            <a:rPr lang="en-US" dirty="0" err="1"/>
            <a:t>etc</a:t>
          </a:r>
          <a:r>
            <a:rPr lang="en-US" dirty="0"/>
            <a:t>)</a:t>
          </a:r>
        </a:p>
      </dgm:t>
    </dgm:pt>
    <dgm:pt modelId="{1DE78C2B-72AE-5B40-9436-224FCD42B354}" type="parTrans" cxnId="{AEC1F0C4-67BF-9544-9D9B-667317000F9E}">
      <dgm:prSet/>
      <dgm:spPr/>
      <dgm:t>
        <a:bodyPr/>
        <a:lstStyle/>
        <a:p>
          <a:endParaRPr lang="en-US"/>
        </a:p>
      </dgm:t>
    </dgm:pt>
    <dgm:pt modelId="{F2DA16D0-BE1C-3246-88CA-5FADD899D4EB}" type="sibTrans" cxnId="{AEC1F0C4-67BF-9544-9D9B-667317000F9E}">
      <dgm:prSet/>
      <dgm:spPr/>
      <dgm:t>
        <a:bodyPr/>
        <a:lstStyle/>
        <a:p>
          <a:endParaRPr lang="en-US"/>
        </a:p>
      </dgm:t>
    </dgm:pt>
    <dgm:pt modelId="{701F9CB1-1D62-FF45-A627-8BC4D7662510}">
      <dgm:prSet phldrT="[Text]"/>
      <dgm:spPr/>
      <dgm:t>
        <a:bodyPr/>
        <a:lstStyle/>
        <a:p>
          <a:r>
            <a:rPr lang="en-US" dirty="0"/>
            <a:t>Refined Text</a:t>
          </a:r>
        </a:p>
      </dgm:t>
    </dgm:pt>
    <dgm:pt modelId="{2F38EC6C-1F1C-4648-BBC1-30E9043C4428}" type="parTrans" cxnId="{872D0E19-6793-6244-9D88-F0FC155CB8CD}">
      <dgm:prSet/>
      <dgm:spPr/>
      <dgm:t>
        <a:bodyPr/>
        <a:lstStyle/>
        <a:p>
          <a:endParaRPr lang="en-US"/>
        </a:p>
      </dgm:t>
    </dgm:pt>
    <dgm:pt modelId="{E8B06E18-D293-034A-8686-EDC8F38F6A47}" type="sibTrans" cxnId="{872D0E19-6793-6244-9D88-F0FC155CB8CD}">
      <dgm:prSet/>
      <dgm:spPr/>
      <dgm:t>
        <a:bodyPr/>
        <a:lstStyle/>
        <a:p>
          <a:endParaRPr lang="en-US"/>
        </a:p>
      </dgm:t>
    </dgm:pt>
    <dgm:pt modelId="{85D1BB7D-5C92-3246-A9DD-D1234DFAAB1A}">
      <dgm:prSet phldrT="[Text]"/>
      <dgm:spPr/>
      <dgm:t>
        <a:bodyPr/>
        <a:lstStyle/>
        <a:p>
          <a:r>
            <a:rPr lang="en-US" dirty="0"/>
            <a:t>Textual Entities and Relations</a:t>
          </a:r>
        </a:p>
      </dgm:t>
    </dgm:pt>
    <dgm:pt modelId="{F4B85F9C-79F6-C04D-A37C-755B3B31BDC4}" type="parTrans" cxnId="{CDA74454-2D56-9449-95E3-3532B66131E8}">
      <dgm:prSet/>
      <dgm:spPr/>
      <dgm:t>
        <a:bodyPr/>
        <a:lstStyle/>
        <a:p>
          <a:endParaRPr lang="en-US"/>
        </a:p>
      </dgm:t>
    </dgm:pt>
    <dgm:pt modelId="{57FCFE8E-6E95-AF41-B28C-CA930F600CAF}" type="sibTrans" cxnId="{CDA74454-2D56-9449-95E3-3532B66131E8}">
      <dgm:prSet/>
      <dgm:spPr/>
      <dgm:t>
        <a:bodyPr/>
        <a:lstStyle/>
        <a:p>
          <a:endParaRPr lang="en-US"/>
        </a:p>
      </dgm:t>
    </dgm:pt>
    <dgm:pt modelId="{461C94DC-DEFC-604F-ACA6-783EA6D14A47}">
      <dgm:prSet/>
      <dgm:spPr/>
      <dgm:t>
        <a:bodyPr/>
        <a:lstStyle/>
        <a:p>
          <a:r>
            <a:rPr lang="en-US" dirty="0"/>
            <a:t>Knowledge Bases</a:t>
          </a:r>
        </a:p>
      </dgm:t>
    </dgm:pt>
    <dgm:pt modelId="{6F644029-7EE9-7446-9EEE-CF9CEF058253}" type="parTrans" cxnId="{8493B45C-7D22-0E40-A127-D269A5863E7A}">
      <dgm:prSet/>
      <dgm:spPr/>
      <dgm:t>
        <a:bodyPr/>
        <a:lstStyle/>
        <a:p>
          <a:endParaRPr lang="en-US"/>
        </a:p>
      </dgm:t>
    </dgm:pt>
    <dgm:pt modelId="{6D8A3A3B-5E0A-A048-AC60-9E5817DABE74}" type="sibTrans" cxnId="{8493B45C-7D22-0E40-A127-D269A5863E7A}">
      <dgm:prSet/>
      <dgm:spPr/>
      <dgm:t>
        <a:bodyPr/>
        <a:lstStyle/>
        <a:p>
          <a:endParaRPr lang="en-US"/>
        </a:p>
      </dgm:t>
    </dgm:pt>
    <dgm:pt modelId="{AF7ACAD2-AD88-C243-829D-8F91DB3129F9}" type="pres">
      <dgm:prSet presAssocID="{84BCD3EE-C2B5-004B-99D3-B2870BCF9B7A}" presName="Name0" presStyleCnt="0">
        <dgm:presLayoutVars>
          <dgm:dir/>
          <dgm:resizeHandles val="exact"/>
        </dgm:presLayoutVars>
      </dgm:prSet>
      <dgm:spPr/>
    </dgm:pt>
    <dgm:pt modelId="{9BE955C1-A772-7842-97D8-598E27D2B322}" type="pres">
      <dgm:prSet presAssocID="{03399CA1-869F-A948-8B0E-55A48A11A17E}" presName="node" presStyleLbl="node1" presStyleIdx="0" presStyleCnt="4">
        <dgm:presLayoutVars>
          <dgm:bulletEnabled val="1"/>
        </dgm:presLayoutVars>
      </dgm:prSet>
      <dgm:spPr/>
    </dgm:pt>
    <dgm:pt modelId="{7B7AAA95-C056-5146-89CA-8A0458E29937}" type="pres">
      <dgm:prSet presAssocID="{F2DA16D0-BE1C-3246-88CA-5FADD899D4EB}" presName="sibTrans" presStyleLbl="sibTrans2D1" presStyleIdx="0" presStyleCnt="3"/>
      <dgm:spPr/>
    </dgm:pt>
    <dgm:pt modelId="{7E84C1CC-FDC0-5348-B445-CAA85F33EC8B}" type="pres">
      <dgm:prSet presAssocID="{F2DA16D0-BE1C-3246-88CA-5FADD899D4EB}" presName="connectorText" presStyleLbl="sibTrans2D1" presStyleIdx="0" presStyleCnt="3"/>
      <dgm:spPr/>
    </dgm:pt>
    <dgm:pt modelId="{51B0C6F9-6897-A14E-B3CD-11ABEA83B973}" type="pres">
      <dgm:prSet presAssocID="{701F9CB1-1D62-FF45-A627-8BC4D7662510}" presName="node" presStyleLbl="node1" presStyleIdx="1" presStyleCnt="4">
        <dgm:presLayoutVars>
          <dgm:bulletEnabled val="1"/>
        </dgm:presLayoutVars>
      </dgm:prSet>
      <dgm:spPr/>
    </dgm:pt>
    <dgm:pt modelId="{2E8745EB-8F8F-234B-AFAE-E9FF459A2A45}" type="pres">
      <dgm:prSet presAssocID="{E8B06E18-D293-034A-8686-EDC8F38F6A47}" presName="sibTrans" presStyleLbl="sibTrans2D1" presStyleIdx="1" presStyleCnt="3"/>
      <dgm:spPr/>
    </dgm:pt>
    <dgm:pt modelId="{EA5941CD-DB2D-8047-AD43-A961250B2BF1}" type="pres">
      <dgm:prSet presAssocID="{E8B06E18-D293-034A-8686-EDC8F38F6A47}" presName="connectorText" presStyleLbl="sibTrans2D1" presStyleIdx="1" presStyleCnt="3"/>
      <dgm:spPr/>
    </dgm:pt>
    <dgm:pt modelId="{2166FCCB-58A2-3147-9B07-5C95F5638B0A}" type="pres">
      <dgm:prSet presAssocID="{85D1BB7D-5C92-3246-A9DD-D1234DFAAB1A}" presName="node" presStyleLbl="node1" presStyleIdx="2" presStyleCnt="4">
        <dgm:presLayoutVars>
          <dgm:bulletEnabled val="1"/>
        </dgm:presLayoutVars>
      </dgm:prSet>
      <dgm:spPr/>
    </dgm:pt>
    <dgm:pt modelId="{97DF9E9B-FFD5-D441-9250-4804F257DB66}" type="pres">
      <dgm:prSet presAssocID="{57FCFE8E-6E95-AF41-B28C-CA930F600CAF}" presName="sibTrans" presStyleLbl="sibTrans2D1" presStyleIdx="2" presStyleCnt="3"/>
      <dgm:spPr/>
    </dgm:pt>
    <dgm:pt modelId="{7A028C23-E0D4-E045-B1EE-ADC162A69294}" type="pres">
      <dgm:prSet presAssocID="{57FCFE8E-6E95-AF41-B28C-CA930F600CAF}" presName="connectorText" presStyleLbl="sibTrans2D1" presStyleIdx="2" presStyleCnt="3"/>
      <dgm:spPr/>
    </dgm:pt>
    <dgm:pt modelId="{3C13C87D-8D57-DC4F-A93C-3D3803003BB5}" type="pres">
      <dgm:prSet presAssocID="{461C94DC-DEFC-604F-ACA6-783EA6D14A47}" presName="node" presStyleLbl="node1" presStyleIdx="3" presStyleCnt="4">
        <dgm:presLayoutVars>
          <dgm:bulletEnabled val="1"/>
        </dgm:presLayoutVars>
      </dgm:prSet>
      <dgm:spPr/>
    </dgm:pt>
  </dgm:ptLst>
  <dgm:cxnLst>
    <dgm:cxn modelId="{66AECD08-844B-9E40-968C-92496FAF20C7}" type="presOf" srcId="{E8B06E18-D293-034A-8686-EDC8F38F6A47}" destId="{EA5941CD-DB2D-8047-AD43-A961250B2BF1}" srcOrd="1" destOrd="0" presId="urn:microsoft.com/office/officeart/2005/8/layout/process1"/>
    <dgm:cxn modelId="{872D0E19-6793-6244-9D88-F0FC155CB8CD}" srcId="{84BCD3EE-C2B5-004B-99D3-B2870BCF9B7A}" destId="{701F9CB1-1D62-FF45-A627-8BC4D7662510}" srcOrd="1" destOrd="0" parTransId="{2F38EC6C-1F1C-4648-BBC1-30E9043C4428}" sibTransId="{E8B06E18-D293-034A-8686-EDC8F38F6A47}"/>
    <dgm:cxn modelId="{14DECA20-795F-5642-9F8E-41D55DABE6AE}" type="presOf" srcId="{57FCFE8E-6E95-AF41-B28C-CA930F600CAF}" destId="{97DF9E9B-FFD5-D441-9250-4804F257DB66}" srcOrd="0" destOrd="0" presId="urn:microsoft.com/office/officeart/2005/8/layout/process1"/>
    <dgm:cxn modelId="{457DEB37-30C2-D640-BED6-11303A07A427}" type="presOf" srcId="{85D1BB7D-5C92-3246-A9DD-D1234DFAAB1A}" destId="{2166FCCB-58A2-3147-9B07-5C95F5638B0A}" srcOrd="0" destOrd="0" presId="urn:microsoft.com/office/officeart/2005/8/layout/process1"/>
    <dgm:cxn modelId="{281C7B38-281D-8E40-9136-ECB3DCF47A17}" type="presOf" srcId="{03399CA1-869F-A948-8B0E-55A48A11A17E}" destId="{9BE955C1-A772-7842-97D8-598E27D2B322}" srcOrd="0" destOrd="0" presId="urn:microsoft.com/office/officeart/2005/8/layout/process1"/>
    <dgm:cxn modelId="{7E19674B-C1BC-7347-A5DC-E2705C2173A2}" type="presOf" srcId="{E8B06E18-D293-034A-8686-EDC8F38F6A47}" destId="{2E8745EB-8F8F-234B-AFAE-E9FF459A2A45}" srcOrd="0" destOrd="0" presId="urn:microsoft.com/office/officeart/2005/8/layout/process1"/>
    <dgm:cxn modelId="{CDA74454-2D56-9449-95E3-3532B66131E8}" srcId="{84BCD3EE-C2B5-004B-99D3-B2870BCF9B7A}" destId="{85D1BB7D-5C92-3246-A9DD-D1234DFAAB1A}" srcOrd="2" destOrd="0" parTransId="{F4B85F9C-79F6-C04D-A37C-755B3B31BDC4}" sibTransId="{57FCFE8E-6E95-AF41-B28C-CA930F600CAF}"/>
    <dgm:cxn modelId="{612F335A-0874-364B-B257-93C8B5C8E3A5}" type="presOf" srcId="{57FCFE8E-6E95-AF41-B28C-CA930F600CAF}" destId="{7A028C23-E0D4-E045-B1EE-ADC162A69294}" srcOrd="1" destOrd="0" presId="urn:microsoft.com/office/officeart/2005/8/layout/process1"/>
    <dgm:cxn modelId="{8493B45C-7D22-0E40-A127-D269A5863E7A}" srcId="{84BCD3EE-C2B5-004B-99D3-B2870BCF9B7A}" destId="{461C94DC-DEFC-604F-ACA6-783EA6D14A47}" srcOrd="3" destOrd="0" parTransId="{6F644029-7EE9-7446-9EEE-CF9CEF058253}" sibTransId="{6D8A3A3B-5E0A-A048-AC60-9E5817DABE74}"/>
    <dgm:cxn modelId="{526BD28F-661A-9F4D-B3C2-324D4C676CD8}" type="presOf" srcId="{701F9CB1-1D62-FF45-A627-8BC4D7662510}" destId="{51B0C6F9-6897-A14E-B3CD-11ABEA83B973}" srcOrd="0" destOrd="0" presId="urn:microsoft.com/office/officeart/2005/8/layout/process1"/>
    <dgm:cxn modelId="{B2BA2293-F8EC-C442-AA75-F402FD639BEF}" type="presOf" srcId="{461C94DC-DEFC-604F-ACA6-783EA6D14A47}" destId="{3C13C87D-8D57-DC4F-A93C-3D3803003BB5}" srcOrd="0" destOrd="0" presId="urn:microsoft.com/office/officeart/2005/8/layout/process1"/>
    <dgm:cxn modelId="{EFD26F9F-E35A-0247-832C-EB941AA8FFE2}" type="presOf" srcId="{F2DA16D0-BE1C-3246-88CA-5FADD899D4EB}" destId="{7B7AAA95-C056-5146-89CA-8A0458E29937}" srcOrd="0" destOrd="0" presId="urn:microsoft.com/office/officeart/2005/8/layout/process1"/>
    <dgm:cxn modelId="{AEC1F0C4-67BF-9544-9D9B-667317000F9E}" srcId="{84BCD3EE-C2B5-004B-99D3-B2870BCF9B7A}" destId="{03399CA1-869F-A948-8B0E-55A48A11A17E}" srcOrd="0" destOrd="0" parTransId="{1DE78C2B-72AE-5B40-9436-224FCD42B354}" sibTransId="{F2DA16D0-BE1C-3246-88CA-5FADD899D4EB}"/>
    <dgm:cxn modelId="{8E5202D5-866A-8245-ADB2-E6C3B97FA299}" type="presOf" srcId="{84BCD3EE-C2B5-004B-99D3-B2870BCF9B7A}" destId="{AF7ACAD2-AD88-C243-829D-8F91DB3129F9}" srcOrd="0" destOrd="0" presId="urn:microsoft.com/office/officeart/2005/8/layout/process1"/>
    <dgm:cxn modelId="{D18E97F0-E122-3E46-A49A-EEEC58190FB7}" type="presOf" srcId="{F2DA16D0-BE1C-3246-88CA-5FADD899D4EB}" destId="{7E84C1CC-FDC0-5348-B445-CAA85F33EC8B}" srcOrd="1" destOrd="0" presId="urn:microsoft.com/office/officeart/2005/8/layout/process1"/>
    <dgm:cxn modelId="{17DD7A1B-0CD8-E14F-BD22-1DDCBFC5CDB0}" type="presParOf" srcId="{AF7ACAD2-AD88-C243-829D-8F91DB3129F9}" destId="{9BE955C1-A772-7842-97D8-598E27D2B322}" srcOrd="0" destOrd="0" presId="urn:microsoft.com/office/officeart/2005/8/layout/process1"/>
    <dgm:cxn modelId="{051BC6A6-618C-FE4D-A8A5-C928A1D4D6E2}" type="presParOf" srcId="{AF7ACAD2-AD88-C243-829D-8F91DB3129F9}" destId="{7B7AAA95-C056-5146-89CA-8A0458E29937}" srcOrd="1" destOrd="0" presId="urn:microsoft.com/office/officeart/2005/8/layout/process1"/>
    <dgm:cxn modelId="{E26AD256-E8F5-D24C-9224-E6E0ED9B0A22}" type="presParOf" srcId="{7B7AAA95-C056-5146-89CA-8A0458E29937}" destId="{7E84C1CC-FDC0-5348-B445-CAA85F33EC8B}" srcOrd="0" destOrd="0" presId="urn:microsoft.com/office/officeart/2005/8/layout/process1"/>
    <dgm:cxn modelId="{42E84685-1E24-A94E-BE94-28EF07290867}" type="presParOf" srcId="{AF7ACAD2-AD88-C243-829D-8F91DB3129F9}" destId="{51B0C6F9-6897-A14E-B3CD-11ABEA83B973}" srcOrd="2" destOrd="0" presId="urn:microsoft.com/office/officeart/2005/8/layout/process1"/>
    <dgm:cxn modelId="{C4D4FF44-3555-CE4B-9A70-7402EB1373AE}" type="presParOf" srcId="{AF7ACAD2-AD88-C243-829D-8F91DB3129F9}" destId="{2E8745EB-8F8F-234B-AFAE-E9FF459A2A45}" srcOrd="3" destOrd="0" presId="urn:microsoft.com/office/officeart/2005/8/layout/process1"/>
    <dgm:cxn modelId="{17CD29C9-12A1-384E-A5DD-835A7E01C336}" type="presParOf" srcId="{2E8745EB-8F8F-234B-AFAE-E9FF459A2A45}" destId="{EA5941CD-DB2D-8047-AD43-A961250B2BF1}" srcOrd="0" destOrd="0" presId="urn:microsoft.com/office/officeart/2005/8/layout/process1"/>
    <dgm:cxn modelId="{B17E621A-9779-604D-8E80-267484F383D6}" type="presParOf" srcId="{AF7ACAD2-AD88-C243-829D-8F91DB3129F9}" destId="{2166FCCB-58A2-3147-9B07-5C95F5638B0A}" srcOrd="4" destOrd="0" presId="urn:microsoft.com/office/officeart/2005/8/layout/process1"/>
    <dgm:cxn modelId="{435E7CC2-89A7-324E-9E04-4F414062BFF6}" type="presParOf" srcId="{AF7ACAD2-AD88-C243-829D-8F91DB3129F9}" destId="{97DF9E9B-FFD5-D441-9250-4804F257DB66}" srcOrd="5" destOrd="0" presId="urn:microsoft.com/office/officeart/2005/8/layout/process1"/>
    <dgm:cxn modelId="{0F1247A2-A958-194E-886C-C3502CBA46A6}" type="presParOf" srcId="{97DF9E9B-FFD5-D441-9250-4804F257DB66}" destId="{7A028C23-E0D4-E045-B1EE-ADC162A69294}" srcOrd="0" destOrd="0" presId="urn:microsoft.com/office/officeart/2005/8/layout/process1"/>
    <dgm:cxn modelId="{47EAB74A-9859-9745-97FB-123526C62240}" type="presParOf" srcId="{AF7ACAD2-AD88-C243-829D-8F91DB3129F9}" destId="{3C13C87D-8D57-DC4F-A93C-3D3803003BB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E955C1-A772-7842-97D8-598E27D2B322}">
      <dsp:nvSpPr>
        <dsp:cNvPr id="0" name=""/>
        <dsp:cNvSpPr/>
      </dsp:nvSpPr>
      <dsp:spPr>
        <a:xfrm>
          <a:off x="4944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Raw Text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(HTML pages, </a:t>
          </a:r>
          <a:r>
            <a:rPr lang="en-US" sz="2200" kern="1200" dirty="0" err="1"/>
            <a:t>etc</a:t>
          </a:r>
          <a:r>
            <a:rPr lang="en-US" sz="2200" kern="1200" dirty="0"/>
            <a:t>)</a:t>
          </a:r>
        </a:p>
      </dsp:txBody>
      <dsp:txXfrm>
        <a:off x="42931" y="934928"/>
        <a:ext cx="2085659" cy="1221006"/>
      </dsp:txXfrm>
    </dsp:sp>
    <dsp:sp modelId="{7B7AAA95-C056-5146-89CA-8A0458E29937}">
      <dsp:nvSpPr>
        <dsp:cNvPr id="0" name=""/>
        <dsp:cNvSpPr/>
      </dsp:nvSpPr>
      <dsp:spPr>
        <a:xfrm>
          <a:off x="2382741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382741" y="1384605"/>
        <a:ext cx="320786" cy="321651"/>
      </dsp:txXfrm>
    </dsp:sp>
    <dsp:sp modelId="{51B0C6F9-6897-A14E-B3CD-11ABEA83B973}">
      <dsp:nvSpPr>
        <dsp:cNvPr id="0" name=""/>
        <dsp:cNvSpPr/>
      </dsp:nvSpPr>
      <dsp:spPr>
        <a:xfrm>
          <a:off x="3031231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Refined Text</a:t>
          </a:r>
        </a:p>
      </dsp:txBody>
      <dsp:txXfrm>
        <a:off x="3069218" y="934928"/>
        <a:ext cx="2085659" cy="1221006"/>
      </dsp:txXfrm>
    </dsp:sp>
    <dsp:sp modelId="{2E8745EB-8F8F-234B-AFAE-E9FF459A2A45}">
      <dsp:nvSpPr>
        <dsp:cNvPr id="0" name=""/>
        <dsp:cNvSpPr/>
      </dsp:nvSpPr>
      <dsp:spPr>
        <a:xfrm>
          <a:off x="5409028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409028" y="1384605"/>
        <a:ext cx="320786" cy="321651"/>
      </dsp:txXfrm>
    </dsp:sp>
    <dsp:sp modelId="{2166FCCB-58A2-3147-9B07-5C95F5638B0A}">
      <dsp:nvSpPr>
        <dsp:cNvPr id="0" name=""/>
        <dsp:cNvSpPr/>
      </dsp:nvSpPr>
      <dsp:spPr>
        <a:xfrm>
          <a:off x="6057518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Textual Entities and Relations</a:t>
          </a:r>
        </a:p>
      </dsp:txBody>
      <dsp:txXfrm>
        <a:off x="6095505" y="934928"/>
        <a:ext cx="2085659" cy="1221006"/>
      </dsp:txXfrm>
    </dsp:sp>
    <dsp:sp modelId="{97DF9E9B-FFD5-D441-9250-4804F257DB66}">
      <dsp:nvSpPr>
        <dsp:cNvPr id="0" name=""/>
        <dsp:cNvSpPr/>
      </dsp:nvSpPr>
      <dsp:spPr>
        <a:xfrm>
          <a:off x="8435315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35315" y="1384605"/>
        <a:ext cx="320786" cy="321651"/>
      </dsp:txXfrm>
    </dsp:sp>
    <dsp:sp modelId="{3C13C87D-8D57-DC4F-A93C-3D3803003BB5}">
      <dsp:nvSpPr>
        <dsp:cNvPr id="0" name=""/>
        <dsp:cNvSpPr/>
      </dsp:nvSpPr>
      <dsp:spPr>
        <a:xfrm>
          <a:off x="9083806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Knowledge Bases</a:t>
          </a:r>
        </a:p>
      </dsp:txBody>
      <dsp:txXfrm>
        <a:off x="9121793" y="934928"/>
        <a:ext cx="2085659" cy="12210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E955C1-A772-7842-97D8-598E27D2B322}">
      <dsp:nvSpPr>
        <dsp:cNvPr id="0" name=""/>
        <dsp:cNvSpPr/>
      </dsp:nvSpPr>
      <dsp:spPr>
        <a:xfrm>
          <a:off x="4944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Raw Text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(HTML pages, </a:t>
          </a:r>
          <a:r>
            <a:rPr lang="en-US" sz="2200" kern="1200" dirty="0" err="1"/>
            <a:t>etc</a:t>
          </a:r>
          <a:r>
            <a:rPr lang="en-US" sz="2200" kern="1200" dirty="0"/>
            <a:t>)</a:t>
          </a:r>
        </a:p>
      </dsp:txBody>
      <dsp:txXfrm>
        <a:off x="42931" y="934928"/>
        <a:ext cx="2085659" cy="1221006"/>
      </dsp:txXfrm>
    </dsp:sp>
    <dsp:sp modelId="{7B7AAA95-C056-5146-89CA-8A0458E29937}">
      <dsp:nvSpPr>
        <dsp:cNvPr id="0" name=""/>
        <dsp:cNvSpPr/>
      </dsp:nvSpPr>
      <dsp:spPr>
        <a:xfrm>
          <a:off x="2382741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382741" y="1384605"/>
        <a:ext cx="320786" cy="321651"/>
      </dsp:txXfrm>
    </dsp:sp>
    <dsp:sp modelId="{51B0C6F9-6897-A14E-B3CD-11ABEA83B973}">
      <dsp:nvSpPr>
        <dsp:cNvPr id="0" name=""/>
        <dsp:cNvSpPr/>
      </dsp:nvSpPr>
      <dsp:spPr>
        <a:xfrm>
          <a:off x="3031231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Refined Text</a:t>
          </a:r>
        </a:p>
      </dsp:txBody>
      <dsp:txXfrm>
        <a:off x="3069218" y="934928"/>
        <a:ext cx="2085659" cy="1221006"/>
      </dsp:txXfrm>
    </dsp:sp>
    <dsp:sp modelId="{2E8745EB-8F8F-234B-AFAE-E9FF459A2A45}">
      <dsp:nvSpPr>
        <dsp:cNvPr id="0" name=""/>
        <dsp:cNvSpPr/>
      </dsp:nvSpPr>
      <dsp:spPr>
        <a:xfrm>
          <a:off x="5409028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409028" y="1384605"/>
        <a:ext cx="320786" cy="321651"/>
      </dsp:txXfrm>
    </dsp:sp>
    <dsp:sp modelId="{2166FCCB-58A2-3147-9B07-5C95F5638B0A}">
      <dsp:nvSpPr>
        <dsp:cNvPr id="0" name=""/>
        <dsp:cNvSpPr/>
      </dsp:nvSpPr>
      <dsp:spPr>
        <a:xfrm>
          <a:off x="6057518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Textual Entities and Relations</a:t>
          </a:r>
        </a:p>
      </dsp:txBody>
      <dsp:txXfrm>
        <a:off x="6095505" y="934928"/>
        <a:ext cx="2085659" cy="1221006"/>
      </dsp:txXfrm>
    </dsp:sp>
    <dsp:sp modelId="{97DF9E9B-FFD5-D441-9250-4804F257DB66}">
      <dsp:nvSpPr>
        <dsp:cNvPr id="0" name=""/>
        <dsp:cNvSpPr/>
      </dsp:nvSpPr>
      <dsp:spPr>
        <a:xfrm>
          <a:off x="8435315" y="1277388"/>
          <a:ext cx="458266" cy="53608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35315" y="1384605"/>
        <a:ext cx="320786" cy="321651"/>
      </dsp:txXfrm>
    </dsp:sp>
    <dsp:sp modelId="{3C13C87D-8D57-DC4F-A93C-3D3803003BB5}">
      <dsp:nvSpPr>
        <dsp:cNvPr id="0" name=""/>
        <dsp:cNvSpPr/>
      </dsp:nvSpPr>
      <dsp:spPr>
        <a:xfrm>
          <a:off x="9083806" y="896941"/>
          <a:ext cx="2161633" cy="12969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Knowledge Bases</a:t>
          </a:r>
        </a:p>
      </dsp:txBody>
      <dsp:txXfrm>
        <a:off x="9121793" y="934928"/>
        <a:ext cx="2085659" cy="1221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93D26-77D0-AB4B-8F5C-858DFD1FB8C8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79B90-1D4E-2F4A-A626-79D4D18DF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94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2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0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1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77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5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5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0ADF5-9A8E-1240-BC81-6FB2C6F98C37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Web Data Processing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4BD24-721C-904C-B54E-34E60E8B9A4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38200" y="6057506"/>
            <a:ext cx="2668314" cy="8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nlp.apache.org/)" TargetMode="External"/><Relationship Id="rId2" Type="http://schemas.openxmlformats.org/officeDocument/2006/relationships/hyperlink" Target="http://nlp.stanford.edu/software/tokenizer.shtml)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g.upenn.edu/courses/Fall_2003/ling001/penn_treebank_pos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10401076/difference-between-constituency-parser-and-dependency-parser#10401433" TargetMode="External"/><Relationship Id="rId2" Type="http://schemas.openxmlformats.org/officeDocument/2006/relationships/hyperlink" Target="http://nlp.stanford.edu/software/dependencies_manual.pdf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pi-inf.mpg.de/departments/databases-and-information-systems/teaching/winter-semester-201617/information-extraction/)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Acquisition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59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 </a:t>
            </a:r>
            <a:r>
              <a:rPr lang="en-US" dirty="0"/>
              <a:t>Mr. O’Neill thinks rumors about Chile’s capital aren’t amusing</a:t>
            </a:r>
          </a:p>
          <a:p>
            <a:r>
              <a:rPr lang="en-US" b="1" dirty="0"/>
              <a:t>Simple strategy</a:t>
            </a:r>
          </a:p>
          <a:p>
            <a:pPr lvl="1"/>
            <a:r>
              <a:rPr lang="en-US" dirty="0"/>
              <a:t>Split at white spaces and hyphens</a:t>
            </a:r>
          </a:p>
          <a:p>
            <a:pPr lvl="1"/>
            <a:r>
              <a:rPr lang="en-US" dirty="0"/>
              <a:t>Split on all non-alphanumeric characters</a:t>
            </a:r>
          </a:p>
          <a:p>
            <a:pPr lvl="1"/>
            <a:r>
              <a:rPr lang="en-US" dirty="0" err="1"/>
              <a:t>Mr</a:t>
            </a:r>
            <a:r>
              <a:rPr lang="en-US" dirty="0"/>
              <a:t> | o | </a:t>
            </a:r>
            <a:r>
              <a:rPr lang="en-US" dirty="0" err="1"/>
              <a:t>neill</a:t>
            </a:r>
            <a:r>
              <a:rPr lang="en-US" dirty="0"/>
              <a:t> | thinks | rumors | about | </a:t>
            </a:r>
            <a:r>
              <a:rPr lang="en-US" dirty="0" err="1"/>
              <a:t>chile</a:t>
            </a:r>
            <a:r>
              <a:rPr lang="en-US" dirty="0"/>
              <a:t> | s | capital | </a:t>
            </a:r>
            <a:r>
              <a:rPr lang="en-US" dirty="0" err="1"/>
              <a:t>aren</a:t>
            </a:r>
            <a:r>
              <a:rPr lang="en-US" dirty="0"/>
              <a:t>| t | amusing</a:t>
            </a:r>
          </a:p>
          <a:p>
            <a:r>
              <a:rPr lang="en-US" b="1" dirty="0"/>
              <a:t>Is that good?</a:t>
            </a:r>
          </a:p>
          <a:p>
            <a:pPr lvl="1"/>
            <a:r>
              <a:rPr lang="en-US" dirty="0"/>
              <a:t>Many alternatives! O | </a:t>
            </a:r>
            <a:r>
              <a:rPr lang="en-US" dirty="0" err="1"/>
              <a:t>neill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oneill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neill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o’neill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o’ | </a:t>
            </a:r>
            <a:r>
              <a:rPr lang="en-US" dirty="0" err="1"/>
              <a:t>neill</a:t>
            </a:r>
            <a:endParaRPr lang="en-US" dirty="0"/>
          </a:p>
          <a:p>
            <a:r>
              <a:rPr lang="en-US" dirty="0"/>
              <a:t>Even such simple task is not trivial!</a:t>
            </a:r>
          </a:p>
        </p:txBody>
      </p:sp>
    </p:spTree>
    <p:extLst>
      <p:ext uri="{BB962C8B-B14F-4D97-AF65-F5344CB8AC3E}">
        <p14:creationId xmlns:p14="http://schemas.microsoft.com/office/powerpoint/2010/main" val="64865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Queries and documents have to be preprocessed identically</a:t>
            </a:r>
          </a:p>
          <a:p>
            <a:pPr lvl="1"/>
            <a:r>
              <a:rPr lang="en-US" dirty="0"/>
              <a:t>Tokenization determines which queries match</a:t>
            </a:r>
          </a:p>
          <a:p>
            <a:pPr lvl="1"/>
            <a:r>
              <a:rPr lang="en-US" dirty="0"/>
              <a:t>Guarantees that sequence of characters in query matches the same sequence in text</a:t>
            </a:r>
          </a:p>
          <a:p>
            <a:r>
              <a:rPr lang="en-US" b="1" dirty="0"/>
              <a:t>Further issues</a:t>
            </a:r>
          </a:p>
          <a:p>
            <a:pPr lvl="1"/>
            <a:r>
              <a:rPr lang="en-US" dirty="0"/>
              <a:t>What about hyphens? Co-education, drag-and-drop</a:t>
            </a:r>
          </a:p>
          <a:p>
            <a:pPr lvl="1"/>
            <a:r>
              <a:rPr lang="en-US" dirty="0"/>
              <a:t>What about names? Los Angeles, San Francisco</a:t>
            </a:r>
          </a:p>
          <a:p>
            <a:pPr lvl="1"/>
            <a:r>
              <a:rPr lang="en-US" dirty="0"/>
              <a:t>Tokenization is language-specific</a:t>
            </a:r>
          </a:p>
          <a:p>
            <a:pPr lvl="2"/>
            <a:r>
              <a:rPr lang="en-US" dirty="0"/>
              <a:t>Asian languages </a:t>
            </a:r>
          </a:p>
          <a:p>
            <a:pPr lvl="2"/>
            <a:r>
              <a:rPr lang="en-US" dirty="0"/>
              <a:t>Noun compounds are not separated in German: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Lebensversicherungsgesellschaftangesteller</a:t>
            </a:r>
            <a:r>
              <a:rPr lang="en-US" dirty="0"/>
              <a:t>” vs. “life insurance company employee”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157" y="5083987"/>
            <a:ext cx="2043486" cy="4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79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  <a:p>
            <a:pPr lvl="1"/>
            <a:r>
              <a:rPr lang="en-US" dirty="0"/>
              <a:t>Stanford Tokenizer (</a:t>
            </a:r>
            <a:r>
              <a:rPr lang="en-US" dirty="0">
                <a:hlinkClick r:id="rId2"/>
              </a:rPr>
              <a:t>http://nlp.stanford.edu/software/tokenizer.shtml)</a:t>
            </a:r>
            <a:endParaRPr lang="en-US" dirty="0"/>
          </a:p>
          <a:p>
            <a:pPr lvl="1"/>
            <a:r>
              <a:rPr lang="en-US" dirty="0"/>
              <a:t>Apache </a:t>
            </a:r>
            <a:r>
              <a:rPr lang="en-US" dirty="0" err="1"/>
              <a:t>OpenNLP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https://opennlp.apache.org/)</a:t>
            </a:r>
            <a:endParaRPr lang="en-US" dirty="0"/>
          </a:p>
          <a:p>
            <a:pPr lvl="1"/>
            <a:r>
              <a:rPr lang="en-US" dirty="0"/>
              <a:t>NLTK (http://</a:t>
            </a:r>
            <a:r>
              <a:rPr lang="en-US" dirty="0" err="1"/>
              <a:t>www.nltk.org</a:t>
            </a:r>
            <a:r>
              <a:rPr lang="en-US" dirty="0"/>
              <a:t>/)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385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Lemmatization and stemming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After tokenization, following tasks are</a:t>
            </a:r>
          </a:p>
          <a:p>
            <a:pPr lvl="1"/>
            <a:r>
              <a:rPr lang="en-US" dirty="0"/>
              <a:t>Lemmatization</a:t>
            </a:r>
          </a:p>
          <a:p>
            <a:pPr lvl="1"/>
            <a:r>
              <a:rPr lang="en-US" dirty="0"/>
              <a:t>Stemming</a:t>
            </a:r>
          </a:p>
          <a:p>
            <a:pPr lvl="1"/>
            <a:r>
              <a:rPr lang="en-US" dirty="0" err="1"/>
              <a:t>Stopword</a:t>
            </a:r>
            <a:r>
              <a:rPr lang="en-US" dirty="0"/>
              <a:t> removal</a:t>
            </a:r>
          </a:p>
          <a:p>
            <a:pPr marL="0" indent="0">
              <a:buNone/>
            </a:pPr>
            <a:r>
              <a:rPr lang="en-US" b="1" dirty="0"/>
              <a:t>Lemmatization and stemming</a:t>
            </a:r>
          </a:p>
          <a:p>
            <a:r>
              <a:rPr lang="en-US" dirty="0"/>
              <a:t>Two tasks, same goal</a:t>
            </a:r>
          </a:p>
          <a:p>
            <a:pPr marL="0" indent="0" algn="ctr">
              <a:buNone/>
            </a:pPr>
            <a:r>
              <a:rPr lang="en-US" dirty="0"/>
              <a:t>What’s the difference?</a:t>
            </a:r>
          </a:p>
        </p:txBody>
      </p:sp>
    </p:spTree>
    <p:extLst>
      <p:ext uri="{BB962C8B-B14F-4D97-AF65-F5344CB8AC3E}">
        <p14:creationId xmlns:p14="http://schemas.microsoft.com/office/powerpoint/2010/main" val="247594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 and lemmatization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reduce inflectional forms (all variants of a “word”) to base form</a:t>
            </a:r>
          </a:p>
          <a:p>
            <a:pPr marL="0" indent="0">
              <a:buNone/>
            </a:pPr>
            <a:r>
              <a:rPr lang="en-US" b="1" dirty="0"/>
              <a:t>Examples</a:t>
            </a:r>
          </a:p>
          <a:p>
            <a:r>
              <a:rPr lang="en-US" dirty="0"/>
              <a:t>Am, are, be, is =&gt; be</a:t>
            </a:r>
          </a:p>
          <a:p>
            <a:r>
              <a:rPr lang="en-US" dirty="0"/>
              <a:t>Car, cars, car’s, cars’ =&gt; car</a:t>
            </a:r>
          </a:p>
          <a:p>
            <a:pPr marL="0" indent="0">
              <a:buNone/>
            </a:pPr>
            <a:r>
              <a:rPr lang="en-US" b="1" dirty="0"/>
              <a:t>Lemmatization</a:t>
            </a:r>
          </a:p>
          <a:p>
            <a:r>
              <a:rPr lang="en-US" dirty="0"/>
              <a:t>Proper reduction to dictionary headword form</a:t>
            </a:r>
          </a:p>
          <a:p>
            <a:pPr marL="0" indent="0">
              <a:buNone/>
            </a:pPr>
            <a:r>
              <a:rPr lang="en-US" b="1" dirty="0"/>
              <a:t>Lemma</a:t>
            </a:r>
          </a:p>
          <a:p>
            <a:r>
              <a:rPr lang="en-US" dirty="0"/>
              <a:t>Dictionary form of a set of words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883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 and Stemming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Idea</a:t>
            </a:r>
          </a:p>
          <a:p>
            <a:r>
              <a:rPr lang="en-US" dirty="0"/>
              <a:t>Reduce terms to their “roots”</a:t>
            </a:r>
          </a:p>
          <a:p>
            <a:pPr marL="0" indent="0">
              <a:buNone/>
            </a:pPr>
            <a:r>
              <a:rPr lang="en-US" b="1" dirty="0"/>
              <a:t>Examples</a:t>
            </a:r>
          </a:p>
          <a:p>
            <a:r>
              <a:rPr lang="en-US" dirty="0"/>
              <a:t>Are =&gt; </a:t>
            </a:r>
            <a:r>
              <a:rPr lang="en-US" dirty="0" err="1"/>
              <a:t>ar</a:t>
            </a:r>
            <a:endParaRPr lang="en-US" dirty="0"/>
          </a:p>
          <a:p>
            <a:r>
              <a:rPr lang="en-US" dirty="0"/>
              <a:t>Automate, automates, automatic, automation =&gt; automat</a:t>
            </a:r>
          </a:p>
          <a:p>
            <a:pPr marL="0" indent="0">
              <a:buNone/>
            </a:pPr>
            <a:r>
              <a:rPr lang="en-US" b="1" dirty="0"/>
              <a:t>Stemming</a:t>
            </a:r>
          </a:p>
          <a:p>
            <a:r>
              <a:rPr lang="en-US" dirty="0"/>
              <a:t>Suggests crude affix chopping</a:t>
            </a:r>
          </a:p>
          <a:p>
            <a:pPr marL="0" indent="0">
              <a:buNone/>
            </a:pPr>
            <a:r>
              <a:rPr lang="en-US" b="1" dirty="0"/>
              <a:t>Stem</a:t>
            </a:r>
          </a:p>
          <a:p>
            <a:r>
              <a:rPr lang="en-US" dirty="0"/>
              <a:t>Root form of a set of words (not necessarily a word itself)</a:t>
            </a:r>
          </a:p>
        </p:txBody>
      </p:sp>
    </p:spTree>
    <p:extLst>
      <p:ext uri="{BB962C8B-B14F-4D97-AF65-F5344CB8AC3E}">
        <p14:creationId xmlns:p14="http://schemas.microsoft.com/office/powerpoint/2010/main" val="198418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 and Lemmatization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b="1" dirty="0"/>
              <a:t>Lemmatized: </a:t>
            </a:r>
            <a:r>
              <a:rPr lang="en-US" dirty="0"/>
              <a:t>the | boy | car | be | different | color</a:t>
            </a:r>
          </a:p>
          <a:p>
            <a:r>
              <a:rPr lang="en-US" b="1" dirty="0"/>
              <a:t>Stemmed: </a:t>
            </a:r>
            <a:r>
              <a:rPr lang="en-US" dirty="0"/>
              <a:t>the | boy | car | </a:t>
            </a:r>
            <a:r>
              <a:rPr lang="en-US" dirty="0" err="1"/>
              <a:t>ar</a:t>
            </a:r>
            <a:r>
              <a:rPr lang="en-US" dirty="0"/>
              <a:t> | differ | color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335867" y="2133600"/>
            <a:ext cx="5073055" cy="523220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The boy’s cars are different colors</a:t>
            </a:r>
          </a:p>
        </p:txBody>
      </p:sp>
    </p:spTree>
    <p:extLst>
      <p:ext uri="{BB962C8B-B14F-4D97-AF65-F5344CB8AC3E}">
        <p14:creationId xmlns:p14="http://schemas.microsoft.com/office/powerpoint/2010/main" val="2027484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 and Lemmatization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r>
              <a:rPr lang="en-US" b="1" dirty="0"/>
              <a:t>Lemmatized: </a:t>
            </a:r>
            <a:r>
              <a:rPr lang="en-US" dirty="0"/>
              <a:t>for | example | compress | and | compression | be | both | accept | as | equivalent | to | compress</a:t>
            </a:r>
          </a:p>
          <a:p>
            <a:r>
              <a:rPr lang="en-US" b="1" dirty="0"/>
              <a:t>Stemmed: </a:t>
            </a:r>
            <a:r>
              <a:rPr lang="en-US" dirty="0"/>
              <a:t>for  | </a:t>
            </a:r>
            <a:r>
              <a:rPr lang="en-US" dirty="0" err="1"/>
              <a:t>exampl</a:t>
            </a:r>
            <a:r>
              <a:rPr lang="en-US" dirty="0"/>
              <a:t> | compress | and | compress | are | both |</a:t>
            </a:r>
            <a:br>
              <a:rPr lang="en-US" b="1" dirty="0"/>
            </a:br>
            <a:r>
              <a:rPr lang="en-US" dirty="0"/>
              <a:t>accept | as | </a:t>
            </a:r>
            <a:r>
              <a:rPr lang="en-US" dirty="0" err="1"/>
              <a:t>equival</a:t>
            </a:r>
            <a:r>
              <a:rPr lang="en-US" dirty="0"/>
              <a:t> | to | compress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02987" y="2116667"/>
            <a:ext cx="6786025" cy="954107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For example compressed and compression</a:t>
            </a:r>
            <a:br>
              <a:rPr lang="en-US" sz="2800" dirty="0"/>
            </a:br>
            <a:r>
              <a:rPr lang="en-US" sz="2800" dirty="0"/>
              <a:t>are both accepted as equivalent to compress</a:t>
            </a:r>
          </a:p>
        </p:txBody>
      </p:sp>
    </p:spTree>
    <p:extLst>
      <p:ext uri="{BB962C8B-B14F-4D97-AF65-F5344CB8AC3E}">
        <p14:creationId xmlns:p14="http://schemas.microsoft.com/office/powerpoint/2010/main" val="1366200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Popular stemmers</a:t>
            </a:r>
          </a:p>
          <a:p>
            <a:r>
              <a:rPr lang="en-US" dirty="0"/>
              <a:t>Porter’s algorithm (http://</a:t>
            </a:r>
            <a:r>
              <a:rPr lang="en-US" dirty="0" err="1"/>
              <a:t>tartarus.org</a:t>
            </a:r>
            <a:r>
              <a:rPr lang="en-US" dirty="0"/>
              <a:t>/martin/</a:t>
            </a:r>
            <a:r>
              <a:rPr lang="en-US" dirty="0" err="1"/>
              <a:t>PorterStemmer</a:t>
            </a:r>
            <a:r>
              <a:rPr lang="en-US" dirty="0"/>
              <a:t>/) </a:t>
            </a:r>
          </a:p>
          <a:p>
            <a:r>
              <a:rPr lang="en-US" dirty="0"/>
              <a:t>Snowball (http://</a:t>
            </a:r>
            <a:r>
              <a:rPr lang="en-US" dirty="0" err="1"/>
              <a:t>snowballstem.org</a:t>
            </a:r>
            <a:r>
              <a:rPr lang="en-US" dirty="0"/>
              <a:t>/</a:t>
            </a:r>
            <a:r>
              <a:rPr lang="en-US" dirty="0" err="1"/>
              <a:t>demo.html</a:t>
            </a:r>
            <a:r>
              <a:rPr lang="en-US" dirty="0"/>
              <a:t>)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What’s better for IR? Stemming or lemmatization?</a:t>
            </a:r>
          </a:p>
          <a:p>
            <a:r>
              <a:rPr lang="en-US" dirty="0"/>
              <a:t>No golden rule. You just have to try it out</a:t>
            </a:r>
          </a:p>
        </p:txBody>
      </p:sp>
    </p:spTree>
    <p:extLst>
      <p:ext uri="{BB962C8B-B14F-4D97-AF65-F5344CB8AC3E}">
        <p14:creationId xmlns:p14="http://schemas.microsoft.com/office/powerpoint/2010/main" val="476601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Stop words</a:t>
            </a:r>
          </a:p>
          <a:p>
            <a:r>
              <a:rPr lang="en-US" dirty="0"/>
              <a:t>Have little semantic content</a:t>
            </a:r>
          </a:p>
          <a:p>
            <a:r>
              <a:rPr lang="en-US" dirty="0"/>
              <a:t>Are extremely frequent</a:t>
            </a:r>
          </a:p>
          <a:p>
            <a:r>
              <a:rPr lang="en-US" dirty="0"/>
              <a:t>Occur in almost each document, i.e., are not discriminative</a:t>
            </a:r>
          </a:p>
          <a:p>
            <a:pPr marL="0" indent="0">
              <a:buNone/>
            </a:pPr>
            <a:r>
              <a:rPr lang="en-US" b="1" dirty="0"/>
              <a:t>Example of a stop word list</a:t>
            </a:r>
          </a:p>
          <a:p>
            <a:r>
              <a:rPr lang="en-US" dirty="0"/>
              <a:t>a, an, and, are, as, at, be, by, for, from, has, he, in </a:t>
            </a:r>
          </a:p>
          <a:p>
            <a:r>
              <a:rPr lang="en-US" dirty="0"/>
              <a:t>is, it, its, of, on, that, the, to, was, were, will, with </a:t>
            </a:r>
          </a:p>
          <a:p>
            <a:pPr marL="0" indent="0">
              <a:buNone/>
            </a:pPr>
            <a:r>
              <a:rPr lang="en-US" b="1" dirty="0"/>
              <a:t>What types of words are these?</a:t>
            </a:r>
          </a:p>
        </p:txBody>
      </p:sp>
    </p:spTree>
    <p:extLst>
      <p:ext uri="{BB962C8B-B14F-4D97-AF65-F5344CB8AC3E}">
        <p14:creationId xmlns:p14="http://schemas.microsoft.com/office/powerpoint/2010/main" val="1241267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knowledge acquisition?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Knowledge acquisition: </a:t>
            </a:r>
            <a:r>
              <a:rPr lang="en-US" dirty="0"/>
              <a:t>process to extract knowledge (to be integrated into knowledge bases) from unstructured text or other data</a:t>
            </a:r>
            <a:endParaRPr lang="en-US" b="1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22249125"/>
              </p:ext>
            </p:extLst>
          </p:nvPr>
        </p:nvGraphicFramePr>
        <p:xfrm>
          <a:off x="470808" y="2318658"/>
          <a:ext cx="11250384" cy="3090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Up Arrow Callout 5"/>
          <p:cNvSpPr/>
          <p:nvPr/>
        </p:nvSpPr>
        <p:spPr>
          <a:xfrm>
            <a:off x="7658100" y="4315507"/>
            <a:ext cx="3009899" cy="1399494"/>
          </a:xfrm>
          <a:prstGeom prst="upArrowCallout">
            <a:avLst>
              <a:gd name="adj1" fmla="val 9701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Disambiguation and Linking</a:t>
            </a:r>
          </a:p>
        </p:txBody>
      </p:sp>
      <p:sp>
        <p:nvSpPr>
          <p:cNvPr id="7" name="Up Arrow Callout 6"/>
          <p:cNvSpPr/>
          <p:nvPr/>
        </p:nvSpPr>
        <p:spPr>
          <a:xfrm>
            <a:off x="4591050" y="4315507"/>
            <a:ext cx="3009899" cy="1399494"/>
          </a:xfrm>
          <a:prstGeom prst="upArrowCallout">
            <a:avLst>
              <a:gd name="adj1" fmla="val 9701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ysClr val="windowText" lastClr="000000"/>
                </a:solidFill>
              </a:rPr>
              <a:t>Information Extraction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8" name="Up Arrow Callout 7"/>
          <p:cNvSpPr/>
          <p:nvPr/>
        </p:nvSpPr>
        <p:spPr>
          <a:xfrm>
            <a:off x="1499506" y="4317890"/>
            <a:ext cx="3009899" cy="1399494"/>
          </a:xfrm>
          <a:prstGeom prst="upArrowCallout">
            <a:avLst>
              <a:gd name="adj1" fmla="val 9701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NLP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80188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Word Removal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Idea</a:t>
            </a:r>
          </a:p>
          <a:p>
            <a:r>
              <a:rPr lang="en-US" dirty="0"/>
              <a:t>Based on stop list, remove all stop words, i.e., stop words are not part of IR system’s dictionary</a:t>
            </a:r>
          </a:p>
          <a:p>
            <a:r>
              <a:rPr lang="en-US" dirty="0"/>
              <a:t>Saves a lot of memory</a:t>
            </a:r>
          </a:p>
          <a:p>
            <a:r>
              <a:rPr lang="en-US" dirty="0"/>
              <a:t>Makes query processing much faster</a:t>
            </a:r>
          </a:p>
          <a:p>
            <a:pPr marL="0" indent="0">
              <a:buNone/>
            </a:pPr>
            <a:r>
              <a:rPr lang="en-US" b="1" dirty="0"/>
              <a:t>Trend (in particular in web search)</a:t>
            </a:r>
          </a:p>
          <a:p>
            <a:r>
              <a:rPr lang="en-US" dirty="0"/>
              <a:t>No stop word removal</a:t>
            </a:r>
          </a:p>
          <a:p>
            <a:pPr lvl="1"/>
            <a:r>
              <a:rPr lang="en-US" dirty="0"/>
              <a:t>there are good compression techniques</a:t>
            </a:r>
          </a:p>
          <a:p>
            <a:pPr lvl="1"/>
            <a:r>
              <a:rPr lang="en-US" dirty="0"/>
              <a:t>There are good query optimization techniques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4338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Word Removal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In some cases stop words are needed</a:t>
            </a:r>
          </a:p>
          <a:p>
            <a:r>
              <a:rPr lang="en-US" dirty="0"/>
              <a:t>King of Norway</a:t>
            </a:r>
          </a:p>
          <a:p>
            <a:r>
              <a:rPr lang="en-US" dirty="0"/>
              <a:t>Let it be</a:t>
            </a:r>
          </a:p>
          <a:p>
            <a:r>
              <a:rPr lang="en-US" dirty="0"/>
              <a:t>To be or not to be</a:t>
            </a:r>
          </a:p>
        </p:txBody>
      </p:sp>
    </p:spTree>
    <p:extLst>
      <p:ext uri="{BB962C8B-B14F-4D97-AF65-F5344CB8AC3E}">
        <p14:creationId xmlns:p14="http://schemas.microsoft.com/office/powerpoint/2010/main" val="800640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Parts-of-Speech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Problem: </a:t>
            </a:r>
            <a:r>
              <a:rPr lang="en-US" dirty="0"/>
              <a:t>Assign to each token a label that indicates what it is</a:t>
            </a:r>
            <a:endParaRPr lang="en-US" b="1" dirty="0"/>
          </a:p>
          <a:p>
            <a:r>
              <a:rPr lang="en-US" dirty="0"/>
              <a:t>Function words: used to make sentences grammatically correct</a:t>
            </a:r>
          </a:p>
          <a:p>
            <a:r>
              <a:rPr lang="en-US" dirty="0"/>
              <a:t>Content words: carry the meaning of a sentence</a:t>
            </a:r>
          </a:p>
          <a:p>
            <a:pPr marL="0" indent="0">
              <a:buNone/>
            </a:pPr>
            <a:r>
              <a:rPr lang="en-US" b="1" dirty="0"/>
              <a:t>Function words</a:t>
            </a:r>
          </a:p>
          <a:p>
            <a:r>
              <a:rPr lang="en-US" dirty="0"/>
              <a:t>Auxiliary verbs</a:t>
            </a:r>
          </a:p>
          <a:p>
            <a:r>
              <a:rPr lang="en-US" dirty="0"/>
              <a:t>Prepositions</a:t>
            </a:r>
          </a:p>
          <a:p>
            <a:r>
              <a:rPr lang="en-US" dirty="0"/>
              <a:t>Conjunctions</a:t>
            </a:r>
          </a:p>
          <a:p>
            <a:r>
              <a:rPr lang="en-US" dirty="0"/>
              <a:t>Determiners</a:t>
            </a:r>
          </a:p>
          <a:p>
            <a:r>
              <a:rPr lang="en-US" dirty="0"/>
              <a:t>Pronouns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30433" y="3199637"/>
            <a:ext cx="237090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Content words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Nouns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Verbs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Adjectives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Adverbs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48981" y="5581343"/>
            <a:ext cx="6604819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See Ch. 9 of Speech and Language Processing, Dan Jurafsky and James H. Martin. http://</a:t>
            </a:r>
            <a:r>
              <a:rPr lang="en-US" dirty="0" err="1"/>
              <a:t>web.stanford.edu</a:t>
            </a:r>
            <a:r>
              <a:rPr lang="en-US" dirty="0"/>
              <a:t>/~</a:t>
            </a:r>
            <a:r>
              <a:rPr lang="en-US" dirty="0" err="1"/>
              <a:t>jurafsky</a:t>
            </a:r>
            <a:r>
              <a:rPr lang="en-US" dirty="0"/>
              <a:t>/slp3/9.pdf</a:t>
            </a:r>
          </a:p>
        </p:txBody>
      </p:sp>
    </p:spTree>
    <p:extLst>
      <p:ext uri="{BB962C8B-B14F-4D97-AF65-F5344CB8AC3E}">
        <p14:creationId xmlns:p14="http://schemas.microsoft.com/office/powerpoint/2010/main" val="1089151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Part-of-Speech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many parts-of-speech are there?</a:t>
            </a:r>
          </a:p>
          <a:p>
            <a:r>
              <a:rPr lang="en-US" dirty="0"/>
              <a:t>Between 8 (English) and hundreds (depending on application/other languages) of different parts-of-speech</a:t>
            </a:r>
          </a:p>
          <a:p>
            <a:r>
              <a:rPr lang="en-US" dirty="0"/>
              <a:t>What</a:t>
            </a:r>
            <a:r>
              <a:rPr lang="mr-IN" dirty="0"/>
              <a:t>’</a:t>
            </a:r>
            <a:r>
              <a:rPr lang="en-US" dirty="0"/>
              <a:t>s useful depends on the application and language</a:t>
            </a:r>
          </a:p>
          <a:p>
            <a:pPr marL="0" indent="0">
              <a:buNone/>
            </a:pPr>
            <a:r>
              <a:rPr lang="en-US" b="1" dirty="0"/>
              <a:t>One word, one part-of-speech?</a:t>
            </a:r>
          </a:p>
          <a:p>
            <a:r>
              <a:rPr lang="en-US" dirty="0"/>
              <a:t>Example: Can we can fish in a can?</a:t>
            </a:r>
          </a:p>
          <a:p>
            <a:r>
              <a:rPr lang="en-US" dirty="0"/>
              <a:t>Can: auxiliary, verb, noun</a:t>
            </a:r>
          </a:p>
        </p:txBody>
      </p:sp>
    </p:spTree>
    <p:extLst>
      <p:ext uri="{BB962C8B-B14F-4D97-AF65-F5344CB8AC3E}">
        <p14:creationId xmlns:p14="http://schemas.microsoft.com/office/powerpoint/2010/main" val="1275674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Part-of-Speech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Part-of-speech tags</a:t>
            </a:r>
          </a:p>
          <a:p>
            <a:r>
              <a:rPr lang="en-US" dirty="0"/>
              <a:t>Allow for higher degree of abstraction to estimate likelihoods</a:t>
            </a:r>
          </a:p>
          <a:p>
            <a:pPr marL="0" indent="0">
              <a:buNone/>
            </a:pPr>
            <a:r>
              <a:rPr lang="en-US" b="1" dirty="0"/>
              <a:t>What’s the likelihood of:</a:t>
            </a:r>
          </a:p>
          <a:p>
            <a:r>
              <a:rPr lang="en-US" dirty="0"/>
              <a:t>“an amazing” </a:t>
            </a:r>
            <a:r>
              <a:rPr lang="mr-IN" dirty="0"/>
              <a:t>–</a:t>
            </a:r>
            <a:r>
              <a:rPr lang="en-US" dirty="0"/>
              <a:t> is followed by “goalkeeper”</a:t>
            </a:r>
          </a:p>
          <a:p>
            <a:r>
              <a:rPr lang="en-US" dirty="0"/>
              <a:t>“an amazing” </a:t>
            </a:r>
            <a:r>
              <a:rPr lang="mr-IN" dirty="0"/>
              <a:t>–</a:t>
            </a:r>
            <a:r>
              <a:rPr lang="en-US" dirty="0"/>
              <a:t> if followed by “scored”</a:t>
            </a:r>
          </a:p>
          <a:p>
            <a:r>
              <a:rPr lang="en-US" dirty="0"/>
              <a:t>“determiner adjective” </a:t>
            </a:r>
            <a:r>
              <a:rPr lang="mr-IN" dirty="0"/>
              <a:t>–</a:t>
            </a:r>
            <a:r>
              <a:rPr lang="en-US" dirty="0"/>
              <a:t> is followed by “noun”</a:t>
            </a:r>
          </a:p>
          <a:p>
            <a:r>
              <a:rPr lang="en-US" dirty="0"/>
              <a:t>“determiner adjective” </a:t>
            </a:r>
            <a:r>
              <a:rPr lang="mr-IN" dirty="0"/>
              <a:t>–</a:t>
            </a:r>
            <a:r>
              <a:rPr lang="en-US" dirty="0"/>
              <a:t> is followed by “verb”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685017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Part-of-Speech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Automatic assignment of part-of-speech tags</a:t>
            </a:r>
          </a:p>
          <a:p>
            <a:r>
              <a:rPr lang="en-US" dirty="0"/>
              <a:t> Penn Treebank </a:t>
            </a:r>
            <a:r>
              <a:rPr lang="en-US" dirty="0" err="1"/>
              <a:t>tagset</a:t>
            </a:r>
            <a:r>
              <a:rPr lang="en-US" dirty="0"/>
              <a:t> is one of the most used list of tags</a:t>
            </a:r>
          </a:p>
          <a:p>
            <a:r>
              <a:rPr lang="en-US" dirty="0"/>
              <a:t> 36 tags (</a:t>
            </a:r>
            <a:r>
              <a:rPr lang="en-US" dirty="0">
                <a:hlinkClick r:id="rId2"/>
              </a:rPr>
              <a:t>List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b="1" dirty="0"/>
              <a:t>Way to go</a:t>
            </a:r>
          </a:p>
          <a:p>
            <a:r>
              <a:rPr lang="en-US" dirty="0"/>
              <a:t>Input: sequence of (tokenized) words</a:t>
            </a:r>
          </a:p>
          <a:p>
            <a:r>
              <a:rPr lang="en-US" dirty="0"/>
              <a:t>Output: chain of tokens with their part-of-speech tags</a:t>
            </a:r>
          </a:p>
          <a:p>
            <a:r>
              <a:rPr lang="en-US" dirty="0"/>
              <a:t>Goal: most likely part-of-speech tags for the sequence</a:t>
            </a:r>
          </a:p>
          <a:p>
            <a:r>
              <a:rPr lang="en-US" dirty="0"/>
              <a:t>A typical classification problem</a:t>
            </a:r>
          </a:p>
        </p:txBody>
      </p:sp>
    </p:spTree>
    <p:extLst>
      <p:ext uri="{BB962C8B-B14F-4D97-AF65-F5344CB8AC3E}">
        <p14:creationId xmlns:p14="http://schemas.microsoft.com/office/powerpoint/2010/main" val="803789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Part-of-Speech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Is it hard?</a:t>
            </a:r>
          </a:p>
          <a:p>
            <a:r>
              <a:rPr lang="en-US" dirty="0"/>
              <a:t>Most words in English are not ambiguous</a:t>
            </a:r>
          </a:p>
          <a:p>
            <a:r>
              <a:rPr lang="en-US" dirty="0"/>
              <a:t>Most occurring words in English are ambiguous </a:t>
            </a:r>
          </a:p>
          <a:p>
            <a:pPr marL="0" indent="0">
              <a:buNone/>
            </a:pPr>
            <a:r>
              <a:rPr lang="en-US" b="1" dirty="0"/>
              <a:t>Today’s taggers</a:t>
            </a:r>
          </a:p>
          <a:p>
            <a:r>
              <a:rPr lang="en-US" dirty="0"/>
              <a:t>About 97% accuracy (but there is a difference between domain and domain), but baseline (=most frequent choices) is already 90%!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5853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Part-of-Speech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do they work?</a:t>
            </a:r>
          </a:p>
          <a:p>
            <a:r>
              <a:rPr lang="en-US" dirty="0"/>
              <a:t>rule-based taggers (e.g. </a:t>
            </a:r>
            <a:r>
              <a:rPr lang="en-US" dirty="0" err="1"/>
              <a:t>E.Brill’s</a:t>
            </a:r>
            <a:r>
              <a:rPr lang="en-US" dirty="0"/>
              <a:t> tagger [1], one of the first and most widely used ones)</a:t>
            </a:r>
          </a:p>
          <a:p>
            <a:r>
              <a:rPr lang="en-US" dirty="0"/>
              <a:t>Stochastic taggers. These are the most used and rely on HMM (Hidden Markov Models)</a:t>
            </a:r>
          </a:p>
          <a:p>
            <a:r>
              <a:rPr lang="en-US" dirty="0"/>
              <a:t>Comparison of several methods available at [2]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5126575"/>
            <a:ext cx="10515600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E. Brill, “A simple rule-based part of speech tagger,” in </a:t>
            </a:r>
            <a:r>
              <a:rPr lang="en-US" i="1" dirty="0"/>
              <a:t>Proceedings of the workshop on Speech and Natural Language</a:t>
            </a:r>
            <a:r>
              <a:rPr lang="en-US" dirty="0"/>
              <a:t>, 1992, pp. 112–116. </a:t>
            </a:r>
          </a:p>
          <a:p>
            <a:r>
              <a:rPr lang="en-US" dirty="0"/>
              <a:t>[2] https://</a:t>
            </a:r>
            <a:r>
              <a:rPr lang="en-US" dirty="0" err="1"/>
              <a:t>www.aclweb.org</a:t>
            </a:r>
            <a:r>
              <a:rPr lang="en-US" dirty="0"/>
              <a:t>/</a:t>
            </a:r>
            <a:r>
              <a:rPr lang="en-US" dirty="0" err="1"/>
              <a:t>aclwiki</a:t>
            </a:r>
            <a:r>
              <a:rPr lang="en-US" dirty="0"/>
              <a:t>/</a:t>
            </a:r>
            <a:r>
              <a:rPr lang="en-US" dirty="0" err="1"/>
              <a:t>index.php?title</a:t>
            </a:r>
            <a:r>
              <a:rPr lang="en-US" dirty="0"/>
              <a:t>=</a:t>
            </a:r>
            <a:r>
              <a:rPr lang="en-US" dirty="0" err="1"/>
              <a:t>POS_Tagging</a:t>
            </a:r>
            <a:r>
              <a:rPr lang="en-US" dirty="0"/>
              <a:t>_(</a:t>
            </a:r>
            <a:r>
              <a:rPr lang="en-US" dirty="0" err="1"/>
              <a:t>State_of_the_art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0568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HMM (hidden </a:t>
            </a:r>
            <a:r>
              <a:rPr lang="en-US" dirty="0" err="1"/>
              <a:t>markov</a:t>
            </a:r>
            <a:r>
              <a:rPr lang="en-US" dirty="0"/>
              <a:t> model) is a </a:t>
            </a:r>
            <a:r>
              <a:rPr lang="en-US" i="1" dirty="0"/>
              <a:t>sequence</a:t>
            </a:r>
            <a:r>
              <a:rPr lang="en-US" dirty="0"/>
              <a:t> model. Job is to assign a label to each unit in a sequence [1]</a:t>
            </a:r>
          </a:p>
          <a:p>
            <a:r>
              <a:rPr lang="en-US" dirty="0"/>
              <a:t>It is a type of probabilistic graphical model which is very popular in NLP, speech recognition and many other fields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126575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Read Ch. 8 of Speech and Language Processing, Dan </a:t>
            </a:r>
            <a:r>
              <a:rPr lang="en-US" dirty="0" err="1"/>
              <a:t>Jurafsky</a:t>
            </a:r>
            <a:r>
              <a:rPr lang="en-US" dirty="0"/>
              <a:t> and James H. Martin. http://</a:t>
            </a:r>
            <a:r>
              <a:rPr lang="en-US" dirty="0" err="1"/>
              <a:t>web.stanford.edu</a:t>
            </a:r>
            <a:r>
              <a:rPr lang="en-US" dirty="0"/>
              <a:t>/~</a:t>
            </a:r>
            <a:r>
              <a:rPr lang="en-US" dirty="0" err="1"/>
              <a:t>jurafsky</a:t>
            </a:r>
            <a:r>
              <a:rPr lang="en-US" dirty="0"/>
              <a:t>/slp3/8.pdf</a:t>
            </a:r>
          </a:p>
        </p:txBody>
      </p:sp>
    </p:spTree>
    <p:extLst>
      <p:ext uri="{BB962C8B-B14F-4D97-AF65-F5344CB8AC3E}">
        <p14:creationId xmlns:p14="http://schemas.microsoft.com/office/powerpoint/2010/main" val="44779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HMM functioning: given a sequence of units, it picks the label with the highest probability to be chosen</a:t>
            </a:r>
          </a:p>
          <a:p>
            <a:r>
              <a:rPr lang="en-US" dirty="0"/>
              <a:t>Relies on a </a:t>
            </a:r>
            <a:r>
              <a:rPr lang="en-US" b="1" dirty="0"/>
              <a:t>Markov chain: </a:t>
            </a:r>
            <a:r>
              <a:rPr lang="en-US" dirty="0"/>
              <a:t>a weighted automaton where arcs represent probabilities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03" y="3500364"/>
            <a:ext cx="4275394" cy="281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7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course we will discuss techniques to extract entities and relations between them from unstructured data</a:t>
            </a:r>
          </a:p>
          <a:p>
            <a:endParaRPr lang="en-US" dirty="0"/>
          </a:p>
          <a:p>
            <a:r>
              <a:rPr lang="en-US" dirty="0"/>
              <a:t>Another important form of extraction consists of detecting </a:t>
            </a:r>
            <a:r>
              <a:rPr lang="en-US" i="1" u="sng" dirty="0"/>
              <a:t>events </a:t>
            </a:r>
            <a:r>
              <a:rPr lang="en-US" dirty="0"/>
              <a:t>and other </a:t>
            </a:r>
            <a:r>
              <a:rPr lang="en-US" i="1" u="sng" dirty="0"/>
              <a:t>temporal expressions</a:t>
            </a:r>
            <a:r>
              <a:rPr lang="en-US" dirty="0"/>
              <a:t>. We are not going to talk about them</a:t>
            </a:r>
          </a:p>
        </p:txBody>
      </p:sp>
    </p:spTree>
    <p:extLst>
      <p:ext uri="{BB962C8B-B14F-4D97-AF65-F5344CB8AC3E}">
        <p14:creationId xmlns:p14="http://schemas.microsoft.com/office/powerpoint/2010/main" val="1430296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some cases the events are not visible (</a:t>
            </a:r>
            <a:r>
              <a:rPr lang="en-US" dirty="0" err="1"/>
              <a:t>e.g</a:t>
            </a:r>
            <a:r>
              <a:rPr lang="en-US" dirty="0"/>
              <a:t> POS-tags) but we can estimate them through </a:t>
            </a:r>
            <a:r>
              <a:rPr lang="en-US" i="1" dirty="0"/>
              <a:t>observations </a:t>
            </a:r>
            <a:r>
              <a:rPr lang="en-US" dirty="0"/>
              <a:t>which were caused by them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Two crucial assumptions</a:t>
            </a:r>
          </a:p>
          <a:p>
            <a:pPr marL="0" indent="0">
              <a:buNone/>
            </a:pPr>
            <a:r>
              <a:rPr lang="en-US" i="1" dirty="0"/>
              <a:t>Markov assumption</a:t>
            </a:r>
            <a:r>
              <a:rPr lang="en-US" b="1" dirty="0"/>
              <a:t> </a:t>
            </a:r>
            <a:r>
              <a:rPr lang="en-US" dirty="0"/>
              <a:t>P(q</a:t>
            </a:r>
            <a:r>
              <a:rPr lang="en-US" baseline="-25000" dirty="0"/>
              <a:t>i</a:t>
            </a:r>
            <a:r>
              <a:rPr lang="en-US" dirty="0"/>
              <a:t>|q</a:t>
            </a:r>
            <a:r>
              <a:rPr lang="en-US" baseline="-25000" dirty="0"/>
              <a:t>1</a:t>
            </a:r>
            <a:r>
              <a:rPr lang="mr-IN" dirty="0"/>
              <a:t>…</a:t>
            </a:r>
            <a:r>
              <a:rPr lang="en-US" dirty="0"/>
              <a:t>q</a:t>
            </a:r>
            <a:r>
              <a:rPr lang="en-US" baseline="-25000" dirty="0"/>
              <a:t>i-1</a:t>
            </a:r>
            <a:r>
              <a:rPr lang="en-US" dirty="0"/>
              <a:t>) = P(q</a:t>
            </a:r>
            <a:r>
              <a:rPr lang="en-US" baseline="-25000" dirty="0"/>
              <a:t>i</a:t>
            </a:r>
            <a:r>
              <a:rPr lang="en-US" dirty="0"/>
              <a:t>|q</a:t>
            </a:r>
            <a:r>
              <a:rPr lang="en-US" baseline="-25000" dirty="0"/>
              <a:t>i-1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i="1" dirty="0"/>
              <a:t>Output independence</a:t>
            </a:r>
            <a:r>
              <a:rPr lang="en-US" b="1" dirty="0"/>
              <a:t> </a:t>
            </a:r>
            <a:r>
              <a:rPr lang="en-US" dirty="0"/>
              <a:t>P(o</a:t>
            </a:r>
            <a:r>
              <a:rPr lang="en-US" baseline="-25000" dirty="0"/>
              <a:t>i</a:t>
            </a:r>
            <a:r>
              <a:rPr lang="en-US" dirty="0"/>
              <a:t>|q</a:t>
            </a:r>
            <a:r>
              <a:rPr lang="en-US" baseline="-25000" dirty="0"/>
              <a:t>1</a:t>
            </a:r>
            <a:r>
              <a:rPr lang="mr-IN" dirty="0"/>
              <a:t>…</a:t>
            </a:r>
            <a:r>
              <a:rPr lang="en-US" dirty="0"/>
              <a:t>q</a:t>
            </a:r>
            <a:r>
              <a:rPr lang="en-US" baseline="-25000" dirty="0"/>
              <a:t>i</a:t>
            </a:r>
            <a:r>
              <a:rPr lang="mr-IN" dirty="0"/>
              <a:t>…</a:t>
            </a:r>
            <a:r>
              <a:rPr lang="en-US" dirty="0"/>
              <a:t>,q</a:t>
            </a:r>
            <a:r>
              <a:rPr lang="en-US" baseline="-25000" dirty="0"/>
              <a:t>n</a:t>
            </a:r>
            <a:r>
              <a:rPr lang="en-US" dirty="0"/>
              <a:t>,o</a:t>
            </a:r>
            <a:r>
              <a:rPr lang="en-US" baseline="-25000" dirty="0"/>
              <a:t>1</a:t>
            </a:r>
            <a:r>
              <a:rPr lang="mr-IN" dirty="0"/>
              <a:t>…</a:t>
            </a:r>
            <a:r>
              <a:rPr lang="en-US" dirty="0"/>
              <a:t>,o</a:t>
            </a:r>
            <a:r>
              <a:rPr lang="en-US" baseline="-25000" dirty="0"/>
              <a:t>i</a:t>
            </a:r>
            <a:r>
              <a:rPr lang="en-US" dirty="0"/>
              <a:t>,</a:t>
            </a:r>
            <a:r>
              <a:rPr lang="mr-IN" dirty="0"/>
              <a:t>…</a:t>
            </a:r>
            <a:r>
              <a:rPr lang="en-US" dirty="0"/>
              <a:t>o</a:t>
            </a:r>
            <a:r>
              <a:rPr lang="en-US" baseline="-25000" dirty="0"/>
              <a:t>m</a:t>
            </a:r>
            <a:r>
              <a:rPr lang="en-US" dirty="0"/>
              <a:t>)=P(</a:t>
            </a:r>
            <a:r>
              <a:rPr lang="en-US" dirty="0" err="1"/>
              <a:t>o</a:t>
            </a:r>
            <a:r>
              <a:rPr lang="en-US" baseline="-25000" dirty="0" err="1"/>
              <a:t>i</a:t>
            </a:r>
            <a:r>
              <a:rPr lang="en-US" dirty="0" err="1"/>
              <a:t>|q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4956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POS tagging, the </a:t>
            </a:r>
            <a:br>
              <a:rPr lang="en-US" sz="2400" dirty="0"/>
            </a:br>
            <a:r>
              <a:rPr lang="en-US" sz="2400" dirty="0"/>
              <a:t>sequence of observations</a:t>
            </a:r>
            <a:br>
              <a:rPr lang="en-US" sz="2400" dirty="0"/>
            </a:br>
            <a:r>
              <a:rPr lang="en-US" sz="2400" dirty="0"/>
              <a:t>are the words in the</a:t>
            </a:r>
            <a:br>
              <a:rPr lang="en-US" sz="2400" dirty="0"/>
            </a:br>
            <a:r>
              <a:rPr lang="en-US" sz="2400" dirty="0"/>
              <a:t>sentence, while the</a:t>
            </a:r>
            <a:br>
              <a:rPr lang="en-US" sz="2400" dirty="0"/>
            </a:br>
            <a:r>
              <a:rPr lang="en-US" sz="2400" dirty="0"/>
              <a:t>POS tags are the hidden</a:t>
            </a:r>
            <a:br>
              <a:rPr lang="en-US" sz="2400" dirty="0"/>
            </a:br>
            <a:r>
              <a:rPr lang="en-US" sz="2400" dirty="0"/>
              <a:t>events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4826" y="1294684"/>
            <a:ext cx="6588242" cy="38024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097157"/>
            <a:ext cx="10864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estimate the probabilities between words/POS by counting the frequencies on annotated corpus (e.g. the WSJ corpus)</a:t>
            </a:r>
          </a:p>
        </p:txBody>
      </p:sp>
    </p:spTree>
    <p:extLst>
      <p:ext uri="{BB962C8B-B14F-4D97-AF65-F5344CB8AC3E}">
        <p14:creationId xmlns:p14="http://schemas.microsoft.com/office/powerpoint/2010/main" val="6896670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Once we trained a model </a:t>
            </a:r>
            <a:r>
              <a:rPr lang="en-US" i="1" dirty="0"/>
              <a:t>M</a:t>
            </a:r>
            <a:r>
              <a:rPr lang="en-US" dirty="0"/>
              <a:t> and are given a sequence of </a:t>
            </a:r>
            <a:r>
              <a:rPr lang="en-US" i="1" dirty="0"/>
              <a:t>observations (=words), </a:t>
            </a:r>
            <a:r>
              <a:rPr lang="en-US" dirty="0"/>
              <a:t>we want to know which is the most likely POS that will appear</a:t>
            </a:r>
          </a:p>
          <a:p>
            <a:r>
              <a:rPr lang="en-US" dirty="0"/>
              <a:t>This task is called </a:t>
            </a:r>
            <a:r>
              <a:rPr lang="en-US" i="1" dirty="0"/>
              <a:t>decoding </a:t>
            </a:r>
            <a:r>
              <a:rPr lang="en-US" dirty="0"/>
              <a:t>and it is typically performed using the </a:t>
            </a:r>
            <a:r>
              <a:rPr lang="en-US" b="1" dirty="0"/>
              <a:t>Viterbi </a:t>
            </a:r>
            <a:r>
              <a:rPr lang="en-US" dirty="0"/>
              <a:t>algorithm (see [1] for more details)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5126575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</a:t>
            </a:r>
            <a:r>
              <a:rPr lang="en-US"/>
              <a:t>] Ch</a:t>
            </a:r>
            <a:r>
              <a:rPr lang="en-US" dirty="0"/>
              <a:t>. 8 of Speech and Language Processing, Dan </a:t>
            </a:r>
            <a:r>
              <a:rPr lang="en-US" dirty="0" err="1"/>
              <a:t>Jurafsky</a:t>
            </a:r>
            <a:r>
              <a:rPr lang="en-US" dirty="0"/>
              <a:t> and James H. Martin. http://</a:t>
            </a:r>
            <a:r>
              <a:rPr lang="en-US" dirty="0" err="1"/>
              <a:t>web.stanford.edu</a:t>
            </a:r>
            <a:r>
              <a:rPr lang="en-US" dirty="0"/>
              <a:t>/~</a:t>
            </a:r>
            <a:r>
              <a:rPr lang="en-US" dirty="0" err="1"/>
              <a:t>jurafsky</a:t>
            </a:r>
            <a:r>
              <a:rPr lang="en-US" dirty="0"/>
              <a:t>/slp3/8.pdf</a:t>
            </a:r>
          </a:p>
        </p:txBody>
      </p:sp>
    </p:spTree>
    <p:extLst>
      <p:ext uri="{BB962C8B-B14F-4D97-AF65-F5344CB8AC3E}">
        <p14:creationId xmlns:p14="http://schemas.microsoft.com/office/powerpoint/2010/main" val="546873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NLP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other tasks in typical NLP pipelines</a:t>
            </a:r>
          </a:p>
          <a:p>
            <a:pPr marL="685800" lvl="2">
              <a:spcBef>
                <a:spcPts val="1000"/>
              </a:spcBef>
            </a:pPr>
            <a:r>
              <a:rPr lang="en-US" sz="2400" b="1" dirty="0"/>
              <a:t>Parsing: </a:t>
            </a:r>
            <a:r>
              <a:rPr lang="en-US" sz="2400" dirty="0"/>
              <a:t>Construct a tree that represents the syntactic structure of the string according to some grammars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62528"/>
            <a:ext cx="5147286" cy="25148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486" y="3417293"/>
            <a:ext cx="5717407" cy="220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392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NLP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Constituency parsing: </a:t>
            </a:r>
            <a:r>
              <a:rPr lang="en-US" dirty="0"/>
              <a:t>breaks the phrase into sub-phrases.  Non-terminals in the tree are types of phrases, the terminals are the words in the sentence, and the edges are unlabeled</a:t>
            </a:r>
          </a:p>
          <a:p>
            <a:r>
              <a:rPr lang="en-US" b="1" dirty="0"/>
              <a:t>Dependency parsing: </a:t>
            </a:r>
            <a:r>
              <a:rPr lang="en-US" dirty="0"/>
              <a:t>connects the words according to their relationships. Each vertex in the tree represents a word, child nodes are words that are dependent on the parent, and edges are labeled by the relationship (Stanford dependencies for English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)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140430"/>
            <a:ext cx="105156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http://stackoverflow.com/questions/10401076/difference-between-constituency-parser-and-dependency-parser#10401433</a:t>
            </a:r>
            <a:r>
              <a:rPr lang="en-US" dirty="0"/>
              <a:t> and http://nlp.stanford.edu:8080/parser/</a:t>
            </a:r>
          </a:p>
        </p:txBody>
      </p:sp>
    </p:spTree>
    <p:extLst>
      <p:ext uri="{BB962C8B-B14F-4D97-AF65-F5344CB8AC3E}">
        <p14:creationId xmlns:p14="http://schemas.microsoft.com/office/powerpoint/2010/main" val="157547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NLP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other tasks in typical NLP pipelines</a:t>
            </a:r>
          </a:p>
          <a:p>
            <a:pPr marL="685800" lvl="2">
              <a:spcBef>
                <a:spcPts val="1000"/>
              </a:spcBef>
            </a:pPr>
            <a:r>
              <a:rPr lang="en-US" sz="2400" b="1" dirty="0"/>
              <a:t>Parsing: </a:t>
            </a:r>
            <a:r>
              <a:rPr lang="en-US" sz="2400" dirty="0"/>
              <a:t>Construct a tree that represents the syntactic structure of the string according to some grammars [1]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lvl="1"/>
            <a:r>
              <a:rPr lang="en-US" b="1" dirty="0"/>
              <a:t>Co-reference resolution: </a:t>
            </a:r>
            <a:r>
              <a:rPr lang="en-US" dirty="0"/>
              <a:t>finding all expressions that refer to the same entity in a text. </a:t>
            </a:r>
            <a:r>
              <a:rPr lang="en-US" dirty="0" err="1"/>
              <a:t>e.g</a:t>
            </a:r>
            <a:r>
              <a:rPr lang="en-US" dirty="0"/>
              <a:t>: “I voted for Nader because </a:t>
            </a:r>
            <a:r>
              <a:rPr lang="en-US" b="1" dirty="0"/>
              <a:t>he</a:t>
            </a:r>
            <a:r>
              <a:rPr lang="en-US" dirty="0"/>
              <a:t> was most aligned with </a:t>
            </a:r>
            <a:r>
              <a:rPr lang="en-US" b="1" dirty="0"/>
              <a:t>my</a:t>
            </a:r>
            <a:r>
              <a:rPr lang="en-US" dirty="0"/>
              <a:t> values”, </a:t>
            </a:r>
            <a:r>
              <a:rPr lang="en-US" b="1" dirty="0"/>
              <a:t>she </a:t>
            </a:r>
            <a:r>
              <a:rPr lang="en-US" dirty="0"/>
              <a:t>said</a:t>
            </a:r>
          </a:p>
          <a:p>
            <a:pPr lvl="2"/>
            <a:r>
              <a:rPr lang="en-US" i="1" dirty="0"/>
              <a:t>He</a:t>
            </a:r>
            <a:r>
              <a:rPr lang="en-US" dirty="0"/>
              <a:t> refers to Nader; </a:t>
            </a:r>
            <a:r>
              <a:rPr lang="en-US" i="1" dirty="0"/>
              <a:t>My </a:t>
            </a:r>
            <a:r>
              <a:rPr lang="en-US" dirty="0"/>
              <a:t>refers to I; </a:t>
            </a:r>
            <a:r>
              <a:rPr lang="en-US" i="1" dirty="0"/>
              <a:t>She </a:t>
            </a:r>
            <a:r>
              <a:rPr lang="en-US" dirty="0"/>
              <a:t>refers to my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411" y="2915444"/>
            <a:ext cx="3534611" cy="17269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411" y="2915444"/>
            <a:ext cx="4572669" cy="17637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06515" y="6127234"/>
            <a:ext cx="7551821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Figures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1993383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knowledge acquisition?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Knowledge acquisition: </a:t>
            </a:r>
            <a:r>
              <a:rPr lang="en-US" dirty="0"/>
              <a:t>process to extract knowledge (to be integrated into knowledge bases) from unstructured text or other data</a:t>
            </a:r>
            <a:endParaRPr lang="en-US" b="1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470808" y="2318658"/>
          <a:ext cx="11250384" cy="3090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Up Arrow Callout 7"/>
          <p:cNvSpPr/>
          <p:nvPr/>
        </p:nvSpPr>
        <p:spPr>
          <a:xfrm>
            <a:off x="1499506" y="4317890"/>
            <a:ext cx="3009899" cy="1399494"/>
          </a:xfrm>
          <a:prstGeom prst="upArrowCallout">
            <a:avLst>
              <a:gd name="adj1" fmla="val 9701"/>
              <a:gd name="adj2" fmla="val 9328"/>
              <a:gd name="adj3" fmla="val 25000"/>
              <a:gd name="adj4" fmla="val 649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NLP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30304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Preprocessing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Most of the slides are </a:t>
            </a:r>
            <a:r>
              <a:rPr lang="en-US" dirty="0" err="1"/>
              <a:t>rielaborated</a:t>
            </a:r>
            <a:r>
              <a:rPr lang="en-US" dirty="0"/>
              <a:t> from </a:t>
            </a:r>
            <a:r>
              <a:rPr lang="en-US" dirty="0" err="1"/>
              <a:t>Jannik’s</a:t>
            </a:r>
            <a:r>
              <a:rPr lang="en-US" dirty="0"/>
              <a:t> course on IR</a:t>
            </a:r>
          </a:p>
          <a:p>
            <a:r>
              <a:rPr lang="en-US" dirty="0"/>
              <a:t>(</a:t>
            </a:r>
            <a:r>
              <a:rPr lang="en-US" dirty="0">
                <a:hlinkClick r:id="rId2"/>
              </a:rPr>
              <a:t>http://www.mpi-inf.mpg.de/departments/databases-and-information-systems/teaching/winter-semester-201617/information-extraction/)</a:t>
            </a:r>
            <a:endParaRPr lang="en-US" dirty="0"/>
          </a:p>
          <a:p>
            <a:r>
              <a:rPr lang="en-US" dirty="0"/>
              <a:t>Also (http://</a:t>
            </a:r>
            <a:r>
              <a:rPr lang="en-US" dirty="0" err="1"/>
              <a:t>web.stanford.edu</a:t>
            </a:r>
            <a:r>
              <a:rPr lang="en-US" dirty="0"/>
              <a:t>/~</a:t>
            </a:r>
            <a:r>
              <a:rPr lang="en-US" dirty="0" err="1"/>
              <a:t>jurafsky</a:t>
            </a:r>
            <a:r>
              <a:rPr lang="en-US" dirty="0"/>
              <a:t>/slp3/)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3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NLP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NLP = natural language processing</a:t>
            </a:r>
          </a:p>
          <a:p>
            <a:r>
              <a:rPr lang="en-US" b="1" dirty="0"/>
              <a:t>Unstructured data</a:t>
            </a:r>
          </a:p>
          <a:p>
            <a:pPr lvl="1"/>
            <a:r>
              <a:rPr lang="en-US" dirty="0"/>
              <a:t>Typically refers to “text”</a:t>
            </a:r>
          </a:p>
          <a:p>
            <a:r>
              <a:rPr lang="en-US" b="1" dirty="0"/>
              <a:t>Typical distinction</a:t>
            </a:r>
          </a:p>
          <a:p>
            <a:pPr lvl="1"/>
            <a:r>
              <a:rPr lang="en-US" dirty="0"/>
              <a:t>Structured data =&gt; “databases”</a:t>
            </a:r>
          </a:p>
          <a:p>
            <a:pPr lvl="1"/>
            <a:r>
              <a:rPr lang="en-US" dirty="0"/>
              <a:t>Unstructured data =&gt; “information retrieval”</a:t>
            </a:r>
          </a:p>
          <a:p>
            <a:r>
              <a:rPr lang="en-US" dirty="0"/>
              <a:t>Actually: </a:t>
            </a:r>
            <a:r>
              <a:rPr lang="en-US" b="1" dirty="0"/>
              <a:t>Semi-structured data</a:t>
            </a:r>
          </a:p>
          <a:p>
            <a:pPr lvl="1"/>
            <a:r>
              <a:rPr lang="en-US" dirty="0"/>
              <a:t>Almost always some structure: title, bullets</a:t>
            </a:r>
          </a:p>
        </p:txBody>
      </p:sp>
    </p:spTree>
    <p:extLst>
      <p:ext uri="{BB962C8B-B14F-4D97-AF65-F5344CB8AC3E}">
        <p14:creationId xmlns:p14="http://schemas.microsoft.com/office/powerpoint/2010/main" val="116209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we can use some</a:t>
            </a:r>
            <a:br>
              <a:rPr lang="en-US" dirty="0"/>
            </a:br>
            <a:r>
              <a:rPr lang="en-US" dirty="0"/>
              <a:t>text, we must pre-process it</a:t>
            </a:r>
          </a:p>
          <a:p>
            <a:r>
              <a:rPr lang="en-US" dirty="0"/>
              <a:t>Standard tasks</a:t>
            </a:r>
          </a:p>
          <a:p>
            <a:pPr lvl="1"/>
            <a:r>
              <a:rPr lang="en-US" b="1" dirty="0"/>
              <a:t>Tokenization</a:t>
            </a:r>
          </a:p>
          <a:p>
            <a:pPr lvl="1"/>
            <a:r>
              <a:rPr lang="en-US" b="1" dirty="0"/>
              <a:t>Stemming </a:t>
            </a:r>
            <a:r>
              <a:rPr lang="en-US" dirty="0"/>
              <a:t>or </a:t>
            </a:r>
            <a:r>
              <a:rPr lang="en-US" b="1" dirty="0"/>
              <a:t>lemmatization</a:t>
            </a:r>
          </a:p>
          <a:p>
            <a:pPr lvl="1"/>
            <a:r>
              <a:rPr lang="en-US" b="1" dirty="0" err="1"/>
              <a:t>Stopword</a:t>
            </a:r>
            <a:r>
              <a:rPr lang="en-US" b="1" dirty="0"/>
              <a:t> removal</a:t>
            </a:r>
          </a:p>
          <a:p>
            <a:pPr lvl="1"/>
            <a:r>
              <a:rPr lang="en-US" b="1" dirty="0"/>
              <a:t>POS tagging</a:t>
            </a:r>
          </a:p>
          <a:p>
            <a:pPr lvl="1"/>
            <a:r>
              <a:rPr lang="en-US" b="1" dirty="0"/>
              <a:t>Parsing</a:t>
            </a:r>
          </a:p>
          <a:p>
            <a:pPr lvl="1"/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558" y="1584249"/>
            <a:ext cx="6705483" cy="338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36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The task</a:t>
            </a:r>
          </a:p>
          <a:p>
            <a:r>
              <a:rPr lang="en-US" dirty="0"/>
              <a:t>Given a character sequence, split it into pieces called tokens</a:t>
            </a:r>
          </a:p>
          <a:p>
            <a:r>
              <a:rPr lang="en-US" dirty="0"/>
              <a:t>Tokens are often loosely referred as terms/words</a:t>
            </a:r>
          </a:p>
          <a:p>
            <a:pPr marL="0" indent="0">
              <a:buNone/>
            </a:pPr>
            <a:r>
              <a:rPr lang="en-US" b="1" dirty="0"/>
              <a:t>Type/Token </a:t>
            </a:r>
          </a:p>
          <a:p>
            <a:r>
              <a:rPr lang="en-US" b="1" dirty="0"/>
              <a:t>Token: </a:t>
            </a:r>
            <a:r>
              <a:rPr lang="en-US" dirty="0"/>
              <a:t>instance of a sequence of characters in some particular document that are grouped together as a useful semantic unit</a:t>
            </a:r>
            <a:endParaRPr lang="en-US" b="1" dirty="0"/>
          </a:p>
          <a:p>
            <a:r>
              <a:rPr lang="en-US" b="1" dirty="0"/>
              <a:t>Type: </a:t>
            </a:r>
            <a:r>
              <a:rPr lang="en-US" dirty="0"/>
              <a:t>class of all tokens containing the same character sequence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79587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 </a:t>
            </a:r>
            <a:r>
              <a:rPr lang="en-US" dirty="0"/>
              <a:t>A rose is a rose is a rose</a:t>
            </a:r>
          </a:p>
          <a:p>
            <a:r>
              <a:rPr lang="en-US" dirty="0"/>
              <a:t>How many tokens? 8</a:t>
            </a:r>
          </a:p>
          <a:p>
            <a:r>
              <a:rPr lang="en-US" dirty="0"/>
              <a:t>How many types? 3 ({a, is, rose})</a:t>
            </a:r>
          </a:p>
          <a:p>
            <a:r>
              <a:rPr lang="en-US" b="1" dirty="0"/>
              <a:t>Set-theoretical view:</a:t>
            </a:r>
          </a:p>
          <a:p>
            <a:r>
              <a:rPr lang="en-US" dirty="0"/>
              <a:t>Tokens =&gt; multiset</a:t>
            </a:r>
          </a:p>
          <a:p>
            <a:r>
              <a:rPr lang="en-US" dirty="0"/>
              <a:t>Types =&gt; set</a:t>
            </a:r>
          </a:p>
        </p:txBody>
      </p:sp>
    </p:spTree>
    <p:extLst>
      <p:ext uri="{BB962C8B-B14F-4D97-AF65-F5344CB8AC3E}">
        <p14:creationId xmlns:p14="http://schemas.microsoft.com/office/powerpoint/2010/main" val="47885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2413</TotalTime>
  <Words>1899</Words>
  <Application>Microsoft Macintosh PowerPoint</Application>
  <PresentationFormat>Widescreen</PresentationFormat>
  <Paragraphs>246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Mangal</vt:lpstr>
      <vt:lpstr>Office Theme</vt:lpstr>
      <vt:lpstr>Knowledge Acquisition</vt:lpstr>
      <vt:lpstr>What is knowledge acquisition?</vt:lpstr>
      <vt:lpstr>Types of extraction</vt:lpstr>
      <vt:lpstr>What is knowledge acquisition?</vt:lpstr>
      <vt:lpstr>NLP Preprocessing</vt:lpstr>
      <vt:lpstr>Why is NLP important?</vt:lpstr>
      <vt:lpstr>NLP preprocessing</vt:lpstr>
      <vt:lpstr>Tokenization</vt:lpstr>
      <vt:lpstr>Tokenization</vt:lpstr>
      <vt:lpstr>Tokenization</vt:lpstr>
      <vt:lpstr>Tokenization</vt:lpstr>
      <vt:lpstr>Tokenization</vt:lpstr>
      <vt:lpstr>Lemmatization and stemming</vt:lpstr>
      <vt:lpstr>Lemma and lemmatization</vt:lpstr>
      <vt:lpstr>Stem and Stemming</vt:lpstr>
      <vt:lpstr>Stemming and Lemmatization</vt:lpstr>
      <vt:lpstr>Stemming and Lemmatization</vt:lpstr>
      <vt:lpstr>Stemming</vt:lpstr>
      <vt:lpstr>Stop Words</vt:lpstr>
      <vt:lpstr>Stop Word Removal</vt:lpstr>
      <vt:lpstr>Stop Word Removal</vt:lpstr>
      <vt:lpstr>Parts-of-Speech</vt:lpstr>
      <vt:lpstr>Part-of-Speech</vt:lpstr>
      <vt:lpstr>Part-of-Speech Tagging</vt:lpstr>
      <vt:lpstr>Part-of-Speech Tagging</vt:lpstr>
      <vt:lpstr>Part-of-Speech Tagging</vt:lpstr>
      <vt:lpstr>Part-of-Speech Tagging</vt:lpstr>
      <vt:lpstr>HMM for POS Tagging</vt:lpstr>
      <vt:lpstr>HMM for POS Tagging</vt:lpstr>
      <vt:lpstr>HMM for POS Tagging</vt:lpstr>
      <vt:lpstr>HMM for POS Tagging</vt:lpstr>
      <vt:lpstr>HMM for POS Tagging</vt:lpstr>
      <vt:lpstr>Other NLP tasks</vt:lpstr>
      <vt:lpstr>Other NLP tasks</vt:lpstr>
      <vt:lpstr>Other NLP tasks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Data Processing Systems (16/17)</dc:title>
  <dc:creator>Jacopo Urbani</dc:creator>
  <cp:lastModifiedBy>Microsoft Office User</cp:lastModifiedBy>
  <cp:revision>936</cp:revision>
  <cp:lastPrinted>2016-11-03T13:09:05Z</cp:lastPrinted>
  <dcterms:created xsi:type="dcterms:W3CDTF">2016-09-05T09:10:07Z</dcterms:created>
  <dcterms:modified xsi:type="dcterms:W3CDTF">2018-11-06T18:58:29Z</dcterms:modified>
</cp:coreProperties>
</file>

<file path=docProps/thumbnail.jpeg>
</file>